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545" r:id="rId4"/>
    <p:sldId id="258" r:id="rId5"/>
    <p:sldId id="261" r:id="rId6"/>
    <p:sldId id="263" r:id="rId7"/>
    <p:sldId id="264" r:id="rId8"/>
    <p:sldId id="265" r:id="rId9"/>
    <p:sldId id="266" r:id="rId10"/>
    <p:sldId id="546" r:id="rId11"/>
    <p:sldId id="268" r:id="rId12"/>
    <p:sldId id="269" r:id="rId13"/>
    <p:sldId id="270" r:id="rId14"/>
    <p:sldId id="552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0" r:id="rId23"/>
    <p:sldId id="281" r:id="rId24"/>
    <p:sldId id="282" r:id="rId25"/>
    <p:sldId id="283" r:id="rId26"/>
    <p:sldId id="284" r:id="rId27"/>
    <p:sldId id="547" r:id="rId28"/>
    <p:sldId id="286" r:id="rId29"/>
    <p:sldId id="548" r:id="rId30"/>
    <p:sldId id="549" r:id="rId31"/>
    <p:sldId id="550" r:id="rId32"/>
    <p:sldId id="551" r:id="rId33"/>
    <p:sldId id="287" r:id="rId34"/>
    <p:sldId id="288" r:id="rId35"/>
    <p:sldId id="289" r:id="rId36"/>
    <p:sldId id="293" r:id="rId37"/>
    <p:sldId id="306" r:id="rId38"/>
    <p:sldId id="555" r:id="rId39"/>
    <p:sldId id="556" r:id="rId40"/>
    <p:sldId id="557" r:id="rId41"/>
    <p:sldId id="553" r:id="rId42"/>
    <p:sldId id="554" r:id="rId43"/>
    <p:sldId id="558" r:id="rId44"/>
    <p:sldId id="559" r:id="rId45"/>
    <p:sldId id="560" r:id="rId46"/>
    <p:sldId id="561" r:id="rId47"/>
    <p:sldId id="565" r:id="rId48"/>
    <p:sldId id="567" r:id="rId49"/>
    <p:sldId id="569" r:id="rId50"/>
    <p:sldId id="573" r:id="rId51"/>
    <p:sldId id="574" r:id="rId52"/>
    <p:sldId id="575" r:id="rId53"/>
    <p:sldId id="576" r:id="rId54"/>
    <p:sldId id="577" r:id="rId55"/>
    <p:sldId id="643" r:id="rId56"/>
    <p:sldId id="639" r:id="rId57"/>
    <p:sldId id="640" r:id="rId58"/>
    <p:sldId id="641" r:id="rId59"/>
    <p:sldId id="642" r:id="rId60"/>
    <p:sldId id="608" r:id="rId61"/>
    <p:sldId id="611" r:id="rId62"/>
    <p:sldId id="630" r:id="rId63"/>
    <p:sldId id="644" r:id="rId64"/>
    <p:sldId id="649" r:id="rId65"/>
    <p:sldId id="645" r:id="rId66"/>
    <p:sldId id="646" r:id="rId67"/>
    <p:sldId id="647" r:id="rId68"/>
    <p:sldId id="648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35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6BA4A-CB0F-4005-A835-A8B2676325BC}" type="doc">
      <dgm:prSet loTypeId="urn:microsoft.com/office/officeart/2005/8/layout/hierarchy5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</dgm:pt>
    <dgm:pt modelId="{94409CAE-C909-430C-BB11-C56FE9E09B43}">
      <dgm:prSet/>
      <dgm:spPr>
        <a:solidFill>
          <a:srgbClr val="00B0F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ЦИЉЕВИ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ИСХРАНЕ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КРОЗ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ИСТОРИЈУ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445FE950-365A-4B05-93A5-BA184AAE61ED}" type="parTrans" cxnId="{030645ED-8CA2-4942-97D2-DCA92D24554B}">
      <dgm:prSet/>
      <dgm:spPr/>
      <dgm:t>
        <a:bodyPr/>
        <a:lstStyle/>
        <a:p>
          <a:endParaRPr lang="en-US"/>
        </a:p>
      </dgm:t>
    </dgm:pt>
    <dgm:pt modelId="{5C64A331-662C-40C4-9B8E-C31852223544}" type="sibTrans" cxnId="{030645ED-8CA2-4942-97D2-DCA92D24554B}">
      <dgm:prSet/>
      <dgm:spPr/>
      <dgm:t>
        <a:bodyPr/>
        <a:lstStyle/>
        <a:p>
          <a:endParaRPr lang="en-US"/>
        </a:p>
      </dgm:t>
    </dgm:pt>
    <dgm:pt modelId="{76CCB9AE-136D-4D07-9B7B-010E9E04D51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1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довољан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неопходних нутритивних елемената: енергије из хране и нутритијената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BB89AE09-6E38-4E5C-8054-083AD2A3514D}" type="parTrans" cxnId="{601C6FDE-58A5-44F0-95F8-91E516AFC560}">
      <dgm:prSet/>
      <dgm:spPr/>
      <dgm:t>
        <a:bodyPr/>
        <a:lstStyle/>
        <a:p>
          <a:endParaRPr lang="en-US"/>
        </a:p>
      </dgm:t>
    </dgm:pt>
    <dgm:pt modelId="{D7C2A325-5610-4600-ACF4-1BC4798C5AB3}" type="sibTrans" cxnId="{601C6FDE-58A5-44F0-95F8-91E516AFC560}">
      <dgm:prSet/>
      <dgm:spPr/>
      <dgm:t>
        <a:bodyPr/>
        <a:lstStyle/>
        <a:p>
          <a:endParaRPr lang="en-US"/>
        </a:p>
      </dgm:t>
    </dgm:pt>
    <dgm:pt modelId="{E05A924E-D351-4C01-855A-2777F5428F0E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2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1+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смањење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уноса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неких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 хране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A0BD20F8-291E-4B8B-B5F5-DC53C259B1C6}" type="parTrans" cxnId="{1EFF7F1A-CB59-4A48-B69A-C5D3BB380BE5}">
      <dgm:prSet/>
      <dgm:spPr/>
      <dgm:t>
        <a:bodyPr/>
        <a:lstStyle/>
        <a:p>
          <a:endParaRPr lang="en-US"/>
        </a:p>
      </dgm:t>
    </dgm:pt>
    <dgm:pt modelId="{EABA7295-C138-44D8-B36B-C2B54EFDC407}" type="sibTrans" cxnId="{1EFF7F1A-CB59-4A48-B69A-C5D3BB380BE5}">
      <dgm:prSet/>
      <dgm:spPr/>
      <dgm:t>
        <a:bodyPr/>
        <a:lstStyle/>
        <a:p>
          <a:endParaRPr lang="en-US"/>
        </a:p>
      </dgm:t>
    </dgm:pt>
    <dgm:pt modelId="{719501E9-182A-4087-A94F-41E44ECF4EC9}">
      <dgm:prSet/>
      <dgm:spPr>
        <a:solidFill>
          <a:srgbClr val="BDA9F5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3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Циљ 2 + индивидуалан приступ и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оптималан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свих потребних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252CDB6D-55A8-4A07-9B41-82B424A1A576}" type="parTrans" cxnId="{CEA235A0-D4CB-4CB7-90EA-A4918078A5F4}">
      <dgm:prSet/>
      <dgm:spPr/>
      <dgm:t>
        <a:bodyPr/>
        <a:lstStyle/>
        <a:p>
          <a:endParaRPr lang="en-US"/>
        </a:p>
      </dgm:t>
    </dgm:pt>
    <dgm:pt modelId="{E24FF337-BFA0-4FA0-8CB9-68D6D426C481}" type="sibTrans" cxnId="{CEA235A0-D4CB-4CB7-90EA-A4918078A5F4}">
      <dgm:prSet/>
      <dgm:spPr/>
      <dgm:t>
        <a:bodyPr/>
        <a:lstStyle/>
        <a:p>
          <a:endParaRPr lang="en-US"/>
        </a:p>
      </dgm:t>
    </dgm:pt>
    <dgm:pt modelId="{36C92092-120A-4656-BBDB-C6634342FDAB}" type="pres">
      <dgm:prSet presAssocID="{C1C6BA4A-CB0F-4005-A835-A8B2676325B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110CC52-D14E-43B0-AB2B-CC2B2923B8E1}" type="pres">
      <dgm:prSet presAssocID="{C1C6BA4A-CB0F-4005-A835-A8B2676325BC}" presName="hierFlow" presStyleCnt="0"/>
      <dgm:spPr/>
    </dgm:pt>
    <dgm:pt modelId="{0802A238-015E-4F4A-9AAA-271470ECAB7A}" type="pres">
      <dgm:prSet presAssocID="{C1C6BA4A-CB0F-4005-A835-A8B2676325B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916395D-CE8F-46EF-8BE9-704786C1772A}" type="pres">
      <dgm:prSet presAssocID="{94409CAE-C909-430C-BB11-C56FE9E09B43}" presName="Name17" presStyleCnt="0"/>
      <dgm:spPr/>
    </dgm:pt>
    <dgm:pt modelId="{B670EF4B-C5A4-4ACF-8603-D337544DA4F4}" type="pres">
      <dgm:prSet presAssocID="{94409CAE-C909-430C-BB11-C56FE9E09B43}" presName="level1Shape" presStyleLbl="node0" presStyleIdx="0" presStyleCnt="1" custLinFactNeighborX="-4097" custLinFactNeighborY="-11723">
        <dgm:presLayoutVars>
          <dgm:chPref val="3"/>
        </dgm:presLayoutVars>
      </dgm:prSet>
      <dgm:spPr/>
      <dgm:t>
        <a:bodyPr/>
        <a:lstStyle/>
        <a:p>
          <a:endParaRPr lang="sr-Latn-RS"/>
        </a:p>
      </dgm:t>
    </dgm:pt>
    <dgm:pt modelId="{45F89A9A-92A9-4311-89FF-4F56AB229CA7}" type="pres">
      <dgm:prSet presAssocID="{94409CAE-C909-430C-BB11-C56FE9E09B43}" presName="hierChild2" presStyleCnt="0"/>
      <dgm:spPr/>
    </dgm:pt>
    <dgm:pt modelId="{AD801F0A-36AF-4224-A342-A888AFFADEAF}" type="pres">
      <dgm:prSet presAssocID="{BB89AE09-6E38-4E5C-8054-083AD2A3514D}" presName="Name25" presStyleLbl="parChTrans1D2" presStyleIdx="0" presStyleCnt="3"/>
      <dgm:spPr/>
      <dgm:t>
        <a:bodyPr/>
        <a:lstStyle/>
        <a:p>
          <a:endParaRPr lang="sr-Latn-RS"/>
        </a:p>
      </dgm:t>
    </dgm:pt>
    <dgm:pt modelId="{8921EA8B-87D4-4F84-89DF-EEBDFC6A7C4E}" type="pres">
      <dgm:prSet presAssocID="{BB89AE09-6E38-4E5C-8054-083AD2A3514D}" presName="connTx" presStyleLbl="parChTrans1D2" presStyleIdx="0" presStyleCnt="3"/>
      <dgm:spPr/>
      <dgm:t>
        <a:bodyPr/>
        <a:lstStyle/>
        <a:p>
          <a:endParaRPr lang="sr-Latn-RS"/>
        </a:p>
      </dgm:t>
    </dgm:pt>
    <dgm:pt modelId="{D9D3CDA9-5697-4DF8-9706-C6FD930C269D}" type="pres">
      <dgm:prSet presAssocID="{76CCB9AE-136D-4D07-9B7B-010E9E04D51C}" presName="Name30" presStyleCnt="0"/>
      <dgm:spPr/>
    </dgm:pt>
    <dgm:pt modelId="{D366819E-B118-43CE-8B63-72ABE9189305}" type="pres">
      <dgm:prSet presAssocID="{76CCB9AE-136D-4D07-9B7B-010E9E04D51C}" presName="level2Shape" presStyleLbl="node2" presStyleIdx="0" presStyleCnt="3" custScaleX="170547"/>
      <dgm:spPr/>
      <dgm:t>
        <a:bodyPr/>
        <a:lstStyle/>
        <a:p>
          <a:endParaRPr lang="sr-Latn-RS"/>
        </a:p>
      </dgm:t>
    </dgm:pt>
    <dgm:pt modelId="{78ECFEBE-E025-4AF2-B10A-E26A94469D59}" type="pres">
      <dgm:prSet presAssocID="{76CCB9AE-136D-4D07-9B7B-010E9E04D51C}" presName="hierChild3" presStyleCnt="0"/>
      <dgm:spPr/>
    </dgm:pt>
    <dgm:pt modelId="{57B13330-67D0-4E74-8455-C79F4706003A}" type="pres">
      <dgm:prSet presAssocID="{A0BD20F8-291E-4B8B-B5F5-DC53C259B1C6}" presName="Name25" presStyleLbl="parChTrans1D2" presStyleIdx="1" presStyleCnt="3"/>
      <dgm:spPr/>
      <dgm:t>
        <a:bodyPr/>
        <a:lstStyle/>
        <a:p>
          <a:endParaRPr lang="sr-Latn-RS"/>
        </a:p>
      </dgm:t>
    </dgm:pt>
    <dgm:pt modelId="{B8F7EC17-0D85-43FA-A8C6-8217CDD3830E}" type="pres">
      <dgm:prSet presAssocID="{A0BD20F8-291E-4B8B-B5F5-DC53C259B1C6}" presName="connTx" presStyleLbl="parChTrans1D2" presStyleIdx="1" presStyleCnt="3"/>
      <dgm:spPr/>
      <dgm:t>
        <a:bodyPr/>
        <a:lstStyle/>
        <a:p>
          <a:endParaRPr lang="sr-Latn-RS"/>
        </a:p>
      </dgm:t>
    </dgm:pt>
    <dgm:pt modelId="{2890F5F4-8FCB-417B-B120-3D6A65C3FDD0}" type="pres">
      <dgm:prSet presAssocID="{E05A924E-D351-4C01-855A-2777F5428F0E}" presName="Name30" presStyleCnt="0"/>
      <dgm:spPr/>
    </dgm:pt>
    <dgm:pt modelId="{F9F35B99-639D-486D-AEDF-FCC3DD674B0A}" type="pres">
      <dgm:prSet presAssocID="{E05A924E-D351-4C01-855A-2777F5428F0E}" presName="level2Shape" presStyleLbl="node2" presStyleIdx="1" presStyleCnt="3" custScaleX="221455"/>
      <dgm:spPr/>
      <dgm:t>
        <a:bodyPr/>
        <a:lstStyle/>
        <a:p>
          <a:endParaRPr lang="sr-Latn-RS"/>
        </a:p>
      </dgm:t>
    </dgm:pt>
    <dgm:pt modelId="{9C3AAA01-7022-42F1-A1F3-3FD9FEA95E9D}" type="pres">
      <dgm:prSet presAssocID="{E05A924E-D351-4C01-855A-2777F5428F0E}" presName="hierChild3" presStyleCnt="0"/>
      <dgm:spPr/>
    </dgm:pt>
    <dgm:pt modelId="{132020F4-674B-439C-BB13-B6C78AEE3CEB}" type="pres">
      <dgm:prSet presAssocID="{252CDB6D-55A8-4A07-9B41-82B424A1A576}" presName="Name25" presStyleLbl="parChTrans1D2" presStyleIdx="2" presStyleCnt="3"/>
      <dgm:spPr/>
      <dgm:t>
        <a:bodyPr/>
        <a:lstStyle/>
        <a:p>
          <a:endParaRPr lang="sr-Latn-RS"/>
        </a:p>
      </dgm:t>
    </dgm:pt>
    <dgm:pt modelId="{F1C46207-CFF4-4EF6-99CF-4D3A1E1A2F49}" type="pres">
      <dgm:prSet presAssocID="{252CDB6D-55A8-4A07-9B41-82B424A1A576}" presName="connTx" presStyleLbl="parChTrans1D2" presStyleIdx="2" presStyleCnt="3"/>
      <dgm:spPr/>
      <dgm:t>
        <a:bodyPr/>
        <a:lstStyle/>
        <a:p>
          <a:endParaRPr lang="sr-Latn-RS"/>
        </a:p>
      </dgm:t>
    </dgm:pt>
    <dgm:pt modelId="{321F9DBB-D32E-45EA-8A29-0F2007F5DBF0}" type="pres">
      <dgm:prSet presAssocID="{719501E9-182A-4087-A94F-41E44ECF4EC9}" presName="Name30" presStyleCnt="0"/>
      <dgm:spPr/>
    </dgm:pt>
    <dgm:pt modelId="{9B6BFA1C-DC0D-40EC-824D-B96BE72F410B}" type="pres">
      <dgm:prSet presAssocID="{719501E9-182A-4087-A94F-41E44ECF4EC9}" presName="level2Shape" presStyleLbl="node2" presStyleIdx="2" presStyleCnt="3" custScaleX="280048"/>
      <dgm:spPr/>
      <dgm:t>
        <a:bodyPr/>
        <a:lstStyle/>
        <a:p>
          <a:endParaRPr lang="sr-Latn-RS"/>
        </a:p>
      </dgm:t>
    </dgm:pt>
    <dgm:pt modelId="{1D8BDDD6-493D-4A3B-A2D7-F0765BF19A53}" type="pres">
      <dgm:prSet presAssocID="{719501E9-182A-4087-A94F-41E44ECF4EC9}" presName="hierChild3" presStyleCnt="0"/>
      <dgm:spPr/>
    </dgm:pt>
    <dgm:pt modelId="{8F385A92-6409-44DE-8345-E01CADCBDD56}" type="pres">
      <dgm:prSet presAssocID="{C1C6BA4A-CB0F-4005-A835-A8B2676325BC}" presName="bgShapesFlow" presStyleCnt="0"/>
      <dgm:spPr/>
    </dgm:pt>
  </dgm:ptLst>
  <dgm:cxnLst>
    <dgm:cxn modelId="{024A9CC6-AFCC-4AE9-8BCD-F0C550F2CCC4}" type="presOf" srcId="{C1C6BA4A-CB0F-4005-A835-A8B2676325BC}" destId="{36C92092-120A-4656-BBDB-C6634342FDAB}" srcOrd="0" destOrd="0" presId="urn:microsoft.com/office/officeart/2005/8/layout/hierarchy5"/>
    <dgm:cxn modelId="{2698AA30-FA23-47D5-A92C-94BE96D11484}" type="presOf" srcId="{252CDB6D-55A8-4A07-9B41-82B424A1A576}" destId="{F1C46207-CFF4-4EF6-99CF-4D3A1E1A2F49}" srcOrd="1" destOrd="0" presId="urn:microsoft.com/office/officeart/2005/8/layout/hierarchy5"/>
    <dgm:cxn modelId="{601C6FDE-58A5-44F0-95F8-91E516AFC560}" srcId="{94409CAE-C909-430C-BB11-C56FE9E09B43}" destId="{76CCB9AE-136D-4D07-9B7B-010E9E04D51C}" srcOrd="0" destOrd="0" parTransId="{BB89AE09-6E38-4E5C-8054-083AD2A3514D}" sibTransId="{D7C2A325-5610-4600-ACF4-1BC4798C5AB3}"/>
    <dgm:cxn modelId="{4D892955-26CF-4FA1-93FF-AE7F34A04131}" type="presOf" srcId="{719501E9-182A-4087-A94F-41E44ECF4EC9}" destId="{9B6BFA1C-DC0D-40EC-824D-B96BE72F410B}" srcOrd="0" destOrd="0" presId="urn:microsoft.com/office/officeart/2005/8/layout/hierarchy5"/>
    <dgm:cxn modelId="{1EFF7F1A-CB59-4A48-B69A-C5D3BB380BE5}" srcId="{94409CAE-C909-430C-BB11-C56FE9E09B43}" destId="{E05A924E-D351-4C01-855A-2777F5428F0E}" srcOrd="1" destOrd="0" parTransId="{A0BD20F8-291E-4B8B-B5F5-DC53C259B1C6}" sibTransId="{EABA7295-C138-44D8-B36B-C2B54EFDC407}"/>
    <dgm:cxn modelId="{349B7E5B-8369-4084-875F-6890BF8BB4A1}" type="presOf" srcId="{76CCB9AE-136D-4D07-9B7B-010E9E04D51C}" destId="{D366819E-B118-43CE-8B63-72ABE9189305}" srcOrd="0" destOrd="0" presId="urn:microsoft.com/office/officeart/2005/8/layout/hierarchy5"/>
    <dgm:cxn modelId="{CEA235A0-D4CB-4CB7-90EA-A4918078A5F4}" srcId="{94409CAE-C909-430C-BB11-C56FE9E09B43}" destId="{719501E9-182A-4087-A94F-41E44ECF4EC9}" srcOrd="2" destOrd="0" parTransId="{252CDB6D-55A8-4A07-9B41-82B424A1A576}" sibTransId="{E24FF337-BFA0-4FA0-8CB9-68D6D426C481}"/>
    <dgm:cxn modelId="{EB5AF325-BB7B-4914-9159-5C5003C74769}" type="presOf" srcId="{BB89AE09-6E38-4E5C-8054-083AD2A3514D}" destId="{AD801F0A-36AF-4224-A342-A888AFFADEAF}" srcOrd="0" destOrd="0" presId="urn:microsoft.com/office/officeart/2005/8/layout/hierarchy5"/>
    <dgm:cxn modelId="{030645ED-8CA2-4942-97D2-DCA92D24554B}" srcId="{C1C6BA4A-CB0F-4005-A835-A8B2676325BC}" destId="{94409CAE-C909-430C-BB11-C56FE9E09B43}" srcOrd="0" destOrd="0" parTransId="{445FE950-365A-4B05-93A5-BA184AAE61ED}" sibTransId="{5C64A331-662C-40C4-9B8E-C31852223544}"/>
    <dgm:cxn modelId="{C64C438F-B83F-402E-8078-97FAAA59D8B6}" type="presOf" srcId="{E05A924E-D351-4C01-855A-2777F5428F0E}" destId="{F9F35B99-639D-486D-AEDF-FCC3DD674B0A}" srcOrd="0" destOrd="0" presId="urn:microsoft.com/office/officeart/2005/8/layout/hierarchy5"/>
    <dgm:cxn modelId="{0F173DE9-809D-4518-8607-DC1868FDE51C}" type="presOf" srcId="{A0BD20F8-291E-4B8B-B5F5-DC53C259B1C6}" destId="{B8F7EC17-0D85-43FA-A8C6-8217CDD3830E}" srcOrd="1" destOrd="0" presId="urn:microsoft.com/office/officeart/2005/8/layout/hierarchy5"/>
    <dgm:cxn modelId="{BC01731D-8FD9-409B-8926-09E61FE8C9ED}" type="presOf" srcId="{A0BD20F8-291E-4B8B-B5F5-DC53C259B1C6}" destId="{57B13330-67D0-4E74-8455-C79F4706003A}" srcOrd="0" destOrd="0" presId="urn:microsoft.com/office/officeart/2005/8/layout/hierarchy5"/>
    <dgm:cxn modelId="{952BA569-6062-448E-BC20-282E718D1F9A}" type="presOf" srcId="{BB89AE09-6E38-4E5C-8054-083AD2A3514D}" destId="{8921EA8B-87D4-4F84-89DF-EEBDFC6A7C4E}" srcOrd="1" destOrd="0" presId="urn:microsoft.com/office/officeart/2005/8/layout/hierarchy5"/>
    <dgm:cxn modelId="{F1CAFFC9-2CD2-49F0-8822-3F4414443C7D}" type="presOf" srcId="{94409CAE-C909-430C-BB11-C56FE9E09B43}" destId="{B670EF4B-C5A4-4ACF-8603-D337544DA4F4}" srcOrd="0" destOrd="0" presId="urn:microsoft.com/office/officeart/2005/8/layout/hierarchy5"/>
    <dgm:cxn modelId="{C66D2452-4AD2-4883-A7BD-912F1C9DFD89}" type="presOf" srcId="{252CDB6D-55A8-4A07-9B41-82B424A1A576}" destId="{132020F4-674B-439C-BB13-B6C78AEE3CEB}" srcOrd="0" destOrd="0" presId="urn:microsoft.com/office/officeart/2005/8/layout/hierarchy5"/>
    <dgm:cxn modelId="{B101018B-2371-4E60-BAE0-FB4EE32A661B}" type="presParOf" srcId="{36C92092-120A-4656-BBDB-C6634342FDAB}" destId="{D110CC52-D14E-43B0-AB2B-CC2B2923B8E1}" srcOrd="0" destOrd="0" presId="urn:microsoft.com/office/officeart/2005/8/layout/hierarchy5"/>
    <dgm:cxn modelId="{8D709529-5E64-40F6-B004-BDC72D942502}" type="presParOf" srcId="{D110CC52-D14E-43B0-AB2B-CC2B2923B8E1}" destId="{0802A238-015E-4F4A-9AAA-271470ECAB7A}" srcOrd="0" destOrd="0" presId="urn:microsoft.com/office/officeart/2005/8/layout/hierarchy5"/>
    <dgm:cxn modelId="{6988203C-EFB0-425B-9F10-0FD2B8C65CCC}" type="presParOf" srcId="{0802A238-015E-4F4A-9AAA-271470ECAB7A}" destId="{D916395D-CE8F-46EF-8BE9-704786C1772A}" srcOrd="0" destOrd="0" presId="urn:microsoft.com/office/officeart/2005/8/layout/hierarchy5"/>
    <dgm:cxn modelId="{F790A82F-6009-47F1-9AE1-0DD46E13164A}" type="presParOf" srcId="{D916395D-CE8F-46EF-8BE9-704786C1772A}" destId="{B670EF4B-C5A4-4ACF-8603-D337544DA4F4}" srcOrd="0" destOrd="0" presId="urn:microsoft.com/office/officeart/2005/8/layout/hierarchy5"/>
    <dgm:cxn modelId="{FFEA017F-B500-4DAE-A243-31C7B1D8B3EF}" type="presParOf" srcId="{D916395D-CE8F-46EF-8BE9-704786C1772A}" destId="{45F89A9A-92A9-4311-89FF-4F56AB229CA7}" srcOrd="1" destOrd="0" presId="urn:microsoft.com/office/officeart/2005/8/layout/hierarchy5"/>
    <dgm:cxn modelId="{F835C042-AFAB-4A33-BD0B-88B4AE782EAD}" type="presParOf" srcId="{45F89A9A-92A9-4311-89FF-4F56AB229CA7}" destId="{AD801F0A-36AF-4224-A342-A888AFFADEAF}" srcOrd="0" destOrd="0" presId="urn:microsoft.com/office/officeart/2005/8/layout/hierarchy5"/>
    <dgm:cxn modelId="{7E871907-B8F7-4383-B492-3C441E5C2B14}" type="presParOf" srcId="{AD801F0A-36AF-4224-A342-A888AFFADEAF}" destId="{8921EA8B-87D4-4F84-89DF-EEBDFC6A7C4E}" srcOrd="0" destOrd="0" presId="urn:microsoft.com/office/officeart/2005/8/layout/hierarchy5"/>
    <dgm:cxn modelId="{3B86F65A-6F59-423F-BCBA-EA3B113756D0}" type="presParOf" srcId="{45F89A9A-92A9-4311-89FF-4F56AB229CA7}" destId="{D9D3CDA9-5697-4DF8-9706-C6FD930C269D}" srcOrd="1" destOrd="0" presId="urn:microsoft.com/office/officeart/2005/8/layout/hierarchy5"/>
    <dgm:cxn modelId="{1E6D5671-EB7B-4168-8FDB-B0A6233B68CA}" type="presParOf" srcId="{D9D3CDA9-5697-4DF8-9706-C6FD930C269D}" destId="{D366819E-B118-43CE-8B63-72ABE9189305}" srcOrd="0" destOrd="0" presId="urn:microsoft.com/office/officeart/2005/8/layout/hierarchy5"/>
    <dgm:cxn modelId="{51095049-4689-4339-97D2-485EA692B60B}" type="presParOf" srcId="{D9D3CDA9-5697-4DF8-9706-C6FD930C269D}" destId="{78ECFEBE-E025-4AF2-B10A-E26A94469D59}" srcOrd="1" destOrd="0" presId="urn:microsoft.com/office/officeart/2005/8/layout/hierarchy5"/>
    <dgm:cxn modelId="{0CA77DC8-FF3D-4AB0-9E04-19E90C339EFB}" type="presParOf" srcId="{45F89A9A-92A9-4311-89FF-4F56AB229CA7}" destId="{57B13330-67D0-4E74-8455-C79F4706003A}" srcOrd="2" destOrd="0" presId="urn:microsoft.com/office/officeart/2005/8/layout/hierarchy5"/>
    <dgm:cxn modelId="{5FFEC4BF-6415-4AE9-AB59-E9A1460F6E05}" type="presParOf" srcId="{57B13330-67D0-4E74-8455-C79F4706003A}" destId="{B8F7EC17-0D85-43FA-A8C6-8217CDD3830E}" srcOrd="0" destOrd="0" presId="urn:microsoft.com/office/officeart/2005/8/layout/hierarchy5"/>
    <dgm:cxn modelId="{CEDE911C-BFEC-4310-AF61-36E7CB014362}" type="presParOf" srcId="{45F89A9A-92A9-4311-89FF-4F56AB229CA7}" destId="{2890F5F4-8FCB-417B-B120-3D6A65C3FDD0}" srcOrd="3" destOrd="0" presId="urn:microsoft.com/office/officeart/2005/8/layout/hierarchy5"/>
    <dgm:cxn modelId="{8E8CBC5A-BA9E-47C9-A3B1-CE49D2205A32}" type="presParOf" srcId="{2890F5F4-8FCB-417B-B120-3D6A65C3FDD0}" destId="{F9F35B99-639D-486D-AEDF-FCC3DD674B0A}" srcOrd="0" destOrd="0" presId="urn:microsoft.com/office/officeart/2005/8/layout/hierarchy5"/>
    <dgm:cxn modelId="{0EA96437-6A6F-497E-9EE3-C0C6C13CEA85}" type="presParOf" srcId="{2890F5F4-8FCB-417B-B120-3D6A65C3FDD0}" destId="{9C3AAA01-7022-42F1-A1F3-3FD9FEA95E9D}" srcOrd="1" destOrd="0" presId="urn:microsoft.com/office/officeart/2005/8/layout/hierarchy5"/>
    <dgm:cxn modelId="{CB2A34C4-748C-48BB-8003-B65E4348DD74}" type="presParOf" srcId="{45F89A9A-92A9-4311-89FF-4F56AB229CA7}" destId="{132020F4-674B-439C-BB13-B6C78AEE3CEB}" srcOrd="4" destOrd="0" presId="urn:microsoft.com/office/officeart/2005/8/layout/hierarchy5"/>
    <dgm:cxn modelId="{2D853EDF-00FC-4236-95CC-057843F3DCAE}" type="presParOf" srcId="{132020F4-674B-439C-BB13-B6C78AEE3CEB}" destId="{F1C46207-CFF4-4EF6-99CF-4D3A1E1A2F49}" srcOrd="0" destOrd="0" presId="urn:microsoft.com/office/officeart/2005/8/layout/hierarchy5"/>
    <dgm:cxn modelId="{5EDD0A22-3BCA-4940-A326-B082910809E3}" type="presParOf" srcId="{45F89A9A-92A9-4311-89FF-4F56AB229CA7}" destId="{321F9DBB-D32E-45EA-8A29-0F2007F5DBF0}" srcOrd="5" destOrd="0" presId="urn:microsoft.com/office/officeart/2005/8/layout/hierarchy5"/>
    <dgm:cxn modelId="{97CD0D1C-F37F-48A7-97C7-47EA47028723}" type="presParOf" srcId="{321F9DBB-D32E-45EA-8A29-0F2007F5DBF0}" destId="{9B6BFA1C-DC0D-40EC-824D-B96BE72F410B}" srcOrd="0" destOrd="0" presId="urn:microsoft.com/office/officeart/2005/8/layout/hierarchy5"/>
    <dgm:cxn modelId="{BD3C6C8F-3077-4BA8-96D8-C5CD6F9B5289}" type="presParOf" srcId="{321F9DBB-D32E-45EA-8A29-0F2007F5DBF0}" destId="{1D8BDDD6-493D-4A3B-A2D7-F0765BF19A53}" srcOrd="1" destOrd="0" presId="urn:microsoft.com/office/officeart/2005/8/layout/hierarchy5"/>
    <dgm:cxn modelId="{AC80F577-BE73-4184-9528-8C350D6BCB62}" type="presParOf" srcId="{36C92092-120A-4656-BBDB-C6634342FDAB}" destId="{8F385A92-6409-44DE-8345-E01CADCBDD56}" srcOrd="1" destOrd="0" presId="urn:microsoft.com/office/officeart/2005/8/layout/hierarchy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B8C8DA-5A11-445D-A488-82FF23E7C7ED}" type="doc">
      <dgm:prSet loTypeId="urn:microsoft.com/office/officeart/2005/8/layout/lProcess1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sr-Latn-CS"/>
        </a:p>
      </dgm:t>
    </dgm:pt>
    <dgm:pt modelId="{FF864770-CA59-4B13-98CF-6744C9DD3F57}">
      <dgm:prSet phldrT="[Text]" custT="1"/>
      <dgm:spPr/>
      <dgm:t>
        <a:bodyPr/>
        <a:lstStyle/>
        <a:p>
          <a:r>
            <a:rPr lang="sr-Cyrl-RS" sz="35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ПРИРОДНА</a:t>
          </a:r>
          <a:endParaRPr lang="sr-Latn-CS" sz="35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7F94EF4-AAFA-453B-A3A4-F86C440CC1FB}" type="parTrans" cxnId="{28F9D727-F854-4738-A04B-D2B72FF262C7}">
      <dgm:prSet/>
      <dgm:spPr/>
      <dgm:t>
        <a:bodyPr/>
        <a:lstStyle/>
        <a:p>
          <a:endParaRPr lang="sr-Latn-CS"/>
        </a:p>
      </dgm:t>
    </dgm:pt>
    <dgm:pt modelId="{53BEDEDB-7F52-4980-AC3A-F52202D29CD9}" type="sibTrans" cxnId="{28F9D727-F854-4738-A04B-D2B72FF262C7}">
      <dgm:prSet/>
      <dgm:spPr/>
      <dgm:t>
        <a:bodyPr/>
        <a:lstStyle/>
        <a:p>
          <a:endParaRPr lang="sr-Latn-CS"/>
        </a:p>
      </dgm:t>
    </dgm:pt>
    <dgm:pt modelId="{BC5AD228-997A-4327-8F18-9ED58B3621C9}">
      <dgm:prSet phldrT="[Text]"/>
      <dgm:spPr/>
      <dgm:t>
        <a:bodyPr/>
        <a:lstStyle/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ХРАНА БИЉНОГ И ЖИВОТИЊСКОГ ПОРЕКЛА 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НЕПРОМЕЊЕНОГ ХЕМИЈСКОГ САСТАВА У ОДНОСУ НА ПРИРОДНО ПОРЕКЛО</a:t>
          </a:r>
          <a:endParaRPr lang="sr-Latn-CS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0D8002E-575D-4152-ACA2-AF78F921F627}" type="parTrans" cxnId="{C9709989-9DEA-4208-9188-F91FD3065E9B}">
      <dgm:prSet/>
      <dgm:spPr/>
      <dgm:t>
        <a:bodyPr/>
        <a:lstStyle/>
        <a:p>
          <a:endParaRPr lang="sr-Latn-CS"/>
        </a:p>
      </dgm:t>
    </dgm:pt>
    <dgm:pt modelId="{FE95C9EC-8991-4B9B-8B91-B0DEC292C88F}" type="sibTrans" cxnId="{C9709989-9DEA-4208-9188-F91FD3065E9B}">
      <dgm:prSet/>
      <dgm:spPr/>
      <dgm:t>
        <a:bodyPr/>
        <a:lstStyle/>
        <a:p>
          <a:endParaRPr lang="sr-Latn-CS"/>
        </a:p>
      </dgm:t>
    </dgm:pt>
    <dgm:pt modelId="{9F5C8EE4-A0AD-499B-ACC2-C126ABD1DB5A}">
      <dgm:prSet phldrT="[Text]" custT="1"/>
      <dgm:spPr/>
      <dgm:t>
        <a:bodyPr/>
        <a:lstStyle/>
        <a:p>
          <a:r>
            <a:rPr lang="sr-Cyrl-RS" sz="35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МОДИФКОВАНА</a:t>
          </a:r>
          <a:endParaRPr lang="sr-Latn-CS" sz="35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B712A7C-1710-466A-A4A8-6A7EFADFD018}" type="parTrans" cxnId="{D2039619-11EA-4F67-9CCE-8030828E28FD}">
      <dgm:prSet/>
      <dgm:spPr/>
      <dgm:t>
        <a:bodyPr/>
        <a:lstStyle/>
        <a:p>
          <a:endParaRPr lang="sr-Latn-CS"/>
        </a:p>
      </dgm:t>
    </dgm:pt>
    <dgm:pt modelId="{E7982FEF-4D6E-4695-AA86-B65D9BBB5A7B}" type="sibTrans" cxnId="{D2039619-11EA-4F67-9CCE-8030828E28FD}">
      <dgm:prSet/>
      <dgm:spPr/>
      <dgm:t>
        <a:bodyPr/>
        <a:lstStyle/>
        <a:p>
          <a:endParaRPr lang="sr-Latn-CS"/>
        </a:p>
      </dgm:t>
    </dgm:pt>
    <dgm:pt modelId="{6E87C8E1-7ED4-49C8-9136-935180139E0A}">
      <dgm:prSet phldrT="[Text]"/>
      <dgm:spPr/>
      <dgm:t>
        <a:bodyPr/>
        <a:lstStyle/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ЗНАЧАЈНО ИЗМЕЊЕН САСТАВ ХРАНЕ СВИХ ИЗВОРА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НОВА ХРАНА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ФУНКЦИОНАЛНА ХРАНА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ДИЈЕТЕТСКИ СУПЛЕМЕНТИ </a:t>
          </a:r>
          <a:endParaRPr lang="sr-Latn-CS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1C08BC1-4BF8-474A-87E5-A6441FFF0491}" type="parTrans" cxnId="{781AA7BA-2074-40FA-87EE-C9156D952045}">
      <dgm:prSet/>
      <dgm:spPr/>
      <dgm:t>
        <a:bodyPr/>
        <a:lstStyle/>
        <a:p>
          <a:endParaRPr lang="sr-Latn-CS"/>
        </a:p>
      </dgm:t>
    </dgm:pt>
    <dgm:pt modelId="{F6FEB1D2-1198-47A6-A35D-E0B9D447D328}" type="sibTrans" cxnId="{781AA7BA-2074-40FA-87EE-C9156D952045}">
      <dgm:prSet/>
      <dgm:spPr/>
      <dgm:t>
        <a:bodyPr/>
        <a:lstStyle/>
        <a:p>
          <a:endParaRPr lang="sr-Latn-CS"/>
        </a:p>
      </dgm:t>
    </dgm:pt>
    <dgm:pt modelId="{64A8B68D-A696-4190-ADC5-37B054457038}" type="pres">
      <dgm:prSet presAssocID="{6EB8C8DA-5A11-445D-A488-82FF23E7C7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1A81E616-42C7-410E-BE51-F728A90070B3}" type="pres">
      <dgm:prSet presAssocID="{FF864770-CA59-4B13-98CF-6744C9DD3F57}" presName="vertFlow" presStyleCnt="0"/>
      <dgm:spPr/>
      <dgm:t>
        <a:bodyPr/>
        <a:lstStyle/>
        <a:p>
          <a:endParaRPr lang="sr-Latn-CS"/>
        </a:p>
      </dgm:t>
    </dgm:pt>
    <dgm:pt modelId="{CB298AE9-73E7-44BF-BC45-CC6A61BCB1BE}" type="pres">
      <dgm:prSet presAssocID="{FF864770-CA59-4B13-98CF-6744C9DD3F57}" presName="header" presStyleLbl="node1" presStyleIdx="0" presStyleCnt="2" custLinFactNeighborX="1834" custLinFactNeighborY="-39015"/>
      <dgm:spPr/>
      <dgm:t>
        <a:bodyPr/>
        <a:lstStyle/>
        <a:p>
          <a:endParaRPr lang="sr-Latn-CS"/>
        </a:p>
      </dgm:t>
    </dgm:pt>
    <dgm:pt modelId="{3192670F-46B7-44E9-A64C-B8723E544605}" type="pres">
      <dgm:prSet presAssocID="{60D8002E-575D-4152-ACA2-AF78F921F627}" presName="parTrans" presStyleLbl="sibTrans2D1" presStyleIdx="0" presStyleCnt="2"/>
      <dgm:spPr/>
      <dgm:t>
        <a:bodyPr/>
        <a:lstStyle/>
        <a:p>
          <a:endParaRPr lang="sr-Latn-CS"/>
        </a:p>
      </dgm:t>
    </dgm:pt>
    <dgm:pt modelId="{A53916DD-992F-4381-A62B-8DFDDF894581}" type="pres">
      <dgm:prSet presAssocID="{BC5AD228-997A-4327-8F18-9ED58B3621C9}" presName="child" presStyleLbl="alignAccFollowNode1" presStyleIdx="0" presStyleCnt="2" custScaleY="459614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417A2032-4322-4EF3-993E-B4CD3F27F15C}" type="pres">
      <dgm:prSet presAssocID="{FF864770-CA59-4B13-98CF-6744C9DD3F57}" presName="hSp" presStyleCnt="0"/>
      <dgm:spPr/>
      <dgm:t>
        <a:bodyPr/>
        <a:lstStyle/>
        <a:p>
          <a:endParaRPr lang="sr-Latn-CS"/>
        </a:p>
      </dgm:t>
    </dgm:pt>
    <dgm:pt modelId="{20675D26-0900-44F7-9BC4-373FA32B5A78}" type="pres">
      <dgm:prSet presAssocID="{9F5C8EE4-A0AD-499B-ACC2-C126ABD1DB5A}" presName="vertFlow" presStyleCnt="0"/>
      <dgm:spPr/>
      <dgm:t>
        <a:bodyPr/>
        <a:lstStyle/>
        <a:p>
          <a:endParaRPr lang="sr-Latn-CS"/>
        </a:p>
      </dgm:t>
    </dgm:pt>
    <dgm:pt modelId="{00C50E4B-9F50-4EF2-9499-CB1D34525D98}" type="pres">
      <dgm:prSet presAssocID="{9F5C8EE4-A0AD-499B-ACC2-C126ABD1DB5A}" presName="header" presStyleLbl="node1" presStyleIdx="1" presStyleCnt="2" custScaleX="140424"/>
      <dgm:spPr/>
      <dgm:t>
        <a:bodyPr/>
        <a:lstStyle/>
        <a:p>
          <a:endParaRPr lang="sr-Latn-CS"/>
        </a:p>
      </dgm:t>
    </dgm:pt>
    <dgm:pt modelId="{7EEAC058-59BC-4382-9D97-4EF53E94E274}" type="pres">
      <dgm:prSet presAssocID="{A1C08BC1-4BF8-474A-87E5-A6441FFF0491}" presName="parTrans" presStyleLbl="sibTrans2D1" presStyleIdx="1" presStyleCnt="2"/>
      <dgm:spPr/>
      <dgm:t>
        <a:bodyPr/>
        <a:lstStyle/>
        <a:p>
          <a:endParaRPr lang="sr-Latn-CS"/>
        </a:p>
      </dgm:t>
    </dgm:pt>
    <dgm:pt modelId="{0EC5A1CB-D6D2-496E-BE40-E45105B27015}" type="pres">
      <dgm:prSet presAssocID="{6E87C8E1-7ED4-49C8-9136-935180139E0A}" presName="child" presStyleLbl="alignAccFollowNode1" presStyleIdx="1" presStyleCnt="2" custScaleY="469982" custLinFactNeighborX="2447" custLinFactNeighborY="-2425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9BB46FBC-7205-4FC9-B34C-B46A1B6CEADA}" type="presOf" srcId="{9F5C8EE4-A0AD-499B-ACC2-C126ABD1DB5A}" destId="{00C50E4B-9F50-4EF2-9499-CB1D34525D98}" srcOrd="0" destOrd="0" presId="urn:microsoft.com/office/officeart/2005/8/layout/lProcess1"/>
    <dgm:cxn modelId="{8C9D71F3-19F8-4853-98C9-A29BB0A16FCE}" type="presOf" srcId="{BC5AD228-997A-4327-8F18-9ED58B3621C9}" destId="{A53916DD-992F-4381-A62B-8DFDDF894581}" srcOrd="0" destOrd="0" presId="urn:microsoft.com/office/officeart/2005/8/layout/lProcess1"/>
    <dgm:cxn modelId="{28F9D727-F854-4738-A04B-D2B72FF262C7}" srcId="{6EB8C8DA-5A11-445D-A488-82FF23E7C7ED}" destId="{FF864770-CA59-4B13-98CF-6744C9DD3F57}" srcOrd="0" destOrd="0" parTransId="{27F94EF4-AAFA-453B-A3A4-F86C440CC1FB}" sibTransId="{53BEDEDB-7F52-4980-AC3A-F52202D29CD9}"/>
    <dgm:cxn modelId="{60F014A2-41BD-4605-B40E-2B148BD8A0C1}" type="presOf" srcId="{A1C08BC1-4BF8-474A-87E5-A6441FFF0491}" destId="{7EEAC058-59BC-4382-9D97-4EF53E94E274}" srcOrd="0" destOrd="0" presId="urn:microsoft.com/office/officeart/2005/8/layout/lProcess1"/>
    <dgm:cxn modelId="{D2039619-11EA-4F67-9CCE-8030828E28FD}" srcId="{6EB8C8DA-5A11-445D-A488-82FF23E7C7ED}" destId="{9F5C8EE4-A0AD-499B-ACC2-C126ABD1DB5A}" srcOrd="1" destOrd="0" parTransId="{3B712A7C-1710-466A-A4A8-6A7EFADFD018}" sibTransId="{E7982FEF-4D6E-4695-AA86-B65D9BBB5A7B}"/>
    <dgm:cxn modelId="{2C0DF4A3-5A4D-4B38-8C42-6B3E28289DF3}" type="presOf" srcId="{6E87C8E1-7ED4-49C8-9136-935180139E0A}" destId="{0EC5A1CB-D6D2-496E-BE40-E45105B27015}" srcOrd="0" destOrd="0" presId="urn:microsoft.com/office/officeart/2005/8/layout/lProcess1"/>
    <dgm:cxn modelId="{C9709989-9DEA-4208-9188-F91FD3065E9B}" srcId="{FF864770-CA59-4B13-98CF-6744C9DD3F57}" destId="{BC5AD228-997A-4327-8F18-9ED58B3621C9}" srcOrd="0" destOrd="0" parTransId="{60D8002E-575D-4152-ACA2-AF78F921F627}" sibTransId="{FE95C9EC-8991-4B9B-8B91-B0DEC292C88F}"/>
    <dgm:cxn modelId="{23E546E3-D220-4FAA-921D-95BBDB9D2A39}" type="presOf" srcId="{60D8002E-575D-4152-ACA2-AF78F921F627}" destId="{3192670F-46B7-44E9-A64C-B8723E544605}" srcOrd="0" destOrd="0" presId="urn:microsoft.com/office/officeart/2005/8/layout/lProcess1"/>
    <dgm:cxn modelId="{47CD9906-AC7D-4E15-908C-65BBBAC272CF}" type="presOf" srcId="{FF864770-CA59-4B13-98CF-6744C9DD3F57}" destId="{CB298AE9-73E7-44BF-BC45-CC6A61BCB1BE}" srcOrd="0" destOrd="0" presId="urn:microsoft.com/office/officeart/2005/8/layout/lProcess1"/>
    <dgm:cxn modelId="{0650C205-8AAF-45BD-BB48-ABB3FD699053}" type="presOf" srcId="{6EB8C8DA-5A11-445D-A488-82FF23E7C7ED}" destId="{64A8B68D-A696-4190-ADC5-37B054457038}" srcOrd="0" destOrd="0" presId="urn:microsoft.com/office/officeart/2005/8/layout/lProcess1"/>
    <dgm:cxn modelId="{781AA7BA-2074-40FA-87EE-C9156D952045}" srcId="{9F5C8EE4-A0AD-499B-ACC2-C126ABD1DB5A}" destId="{6E87C8E1-7ED4-49C8-9136-935180139E0A}" srcOrd="0" destOrd="0" parTransId="{A1C08BC1-4BF8-474A-87E5-A6441FFF0491}" sibTransId="{F6FEB1D2-1198-47A6-A35D-E0B9D447D328}"/>
    <dgm:cxn modelId="{C8C266C2-F6D1-4082-9B73-21B074983BF1}" type="presParOf" srcId="{64A8B68D-A696-4190-ADC5-37B054457038}" destId="{1A81E616-42C7-410E-BE51-F728A90070B3}" srcOrd="0" destOrd="0" presId="urn:microsoft.com/office/officeart/2005/8/layout/lProcess1"/>
    <dgm:cxn modelId="{243518D0-93BC-476D-AD2B-02C285F2CE49}" type="presParOf" srcId="{1A81E616-42C7-410E-BE51-F728A90070B3}" destId="{CB298AE9-73E7-44BF-BC45-CC6A61BCB1BE}" srcOrd="0" destOrd="0" presId="urn:microsoft.com/office/officeart/2005/8/layout/lProcess1"/>
    <dgm:cxn modelId="{0C911BCD-62FF-4148-B3F5-CA373FA95333}" type="presParOf" srcId="{1A81E616-42C7-410E-BE51-F728A90070B3}" destId="{3192670F-46B7-44E9-A64C-B8723E544605}" srcOrd="1" destOrd="0" presId="urn:microsoft.com/office/officeart/2005/8/layout/lProcess1"/>
    <dgm:cxn modelId="{4D165FD1-15F7-4405-A1DE-DEE4393E04FD}" type="presParOf" srcId="{1A81E616-42C7-410E-BE51-F728A90070B3}" destId="{A53916DD-992F-4381-A62B-8DFDDF894581}" srcOrd="2" destOrd="0" presId="urn:microsoft.com/office/officeart/2005/8/layout/lProcess1"/>
    <dgm:cxn modelId="{667BB569-4735-4425-9690-B6DA83D9EFA4}" type="presParOf" srcId="{64A8B68D-A696-4190-ADC5-37B054457038}" destId="{417A2032-4322-4EF3-993E-B4CD3F27F15C}" srcOrd="1" destOrd="0" presId="urn:microsoft.com/office/officeart/2005/8/layout/lProcess1"/>
    <dgm:cxn modelId="{3D430B36-F5A9-452C-ACEF-B56A1CA77634}" type="presParOf" srcId="{64A8B68D-A696-4190-ADC5-37B054457038}" destId="{20675D26-0900-44F7-9BC4-373FA32B5A78}" srcOrd="2" destOrd="0" presId="urn:microsoft.com/office/officeart/2005/8/layout/lProcess1"/>
    <dgm:cxn modelId="{FBEBF8C4-CF97-4BF7-8F18-BA4BBC4E4D49}" type="presParOf" srcId="{20675D26-0900-44F7-9BC4-373FA32B5A78}" destId="{00C50E4B-9F50-4EF2-9499-CB1D34525D98}" srcOrd="0" destOrd="0" presId="urn:microsoft.com/office/officeart/2005/8/layout/lProcess1"/>
    <dgm:cxn modelId="{03EFEC90-1C16-4561-A06B-1E8F51219F41}" type="presParOf" srcId="{20675D26-0900-44F7-9BC4-373FA32B5A78}" destId="{7EEAC058-59BC-4382-9D97-4EF53E94E274}" srcOrd="1" destOrd="0" presId="urn:microsoft.com/office/officeart/2005/8/layout/lProcess1"/>
    <dgm:cxn modelId="{2711701B-F644-47D7-9DA7-BD417D4A3B5F}" type="presParOf" srcId="{20675D26-0900-44F7-9BC4-373FA32B5A78}" destId="{0EC5A1CB-D6D2-496E-BE40-E45105B27015}" srcOrd="2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2E128-D78F-47ED-A9BE-0003D22699AD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2E8B4-37D8-467A-B1A4-0A52198B0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AD6EE3-AE09-408D-B71F-6675C9B21759}" type="slidenum">
              <a:rPr lang="en-US" smtClean="0"/>
              <a:pPr>
                <a:defRPr/>
              </a:pPr>
              <a:t>43</a:t>
            </a:fld>
            <a:endParaRPr lang="en-US" smtClean="0"/>
          </a:p>
        </p:txBody>
      </p:sp>
      <p:sp>
        <p:nvSpPr>
          <p:cNvPr id="7373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737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D16C8846-926B-4834-A0D0-878D6A5C192B}" type="slidenum">
              <a:rPr lang="sr-Latn-CS" sz="1200"/>
              <a:pPr/>
              <a:t>43</a:t>
            </a:fld>
            <a:endParaRPr lang="sr-Latn-C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96F7FE9-0814-41FF-AC4C-2E1CC37416F3}" type="slidenum">
              <a:rPr lang="sr-Latn-CS" smtClean="0"/>
              <a:pPr>
                <a:defRPr/>
              </a:pPr>
              <a:t>44</a:t>
            </a:fld>
            <a:endParaRPr lang="sr-Latn-C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BD9087-3DB3-4739-8F04-324C6DD707C7}" type="slidenum">
              <a:rPr lang="sr-Latn-CS" smtClean="0"/>
              <a:pPr>
                <a:defRPr/>
              </a:pPr>
              <a:t>48</a:t>
            </a:fld>
            <a:endParaRPr lang="sr-Latn-C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AB53F9-881B-462F-8899-3ECEECA6A11D}" type="slidenum">
              <a:rPr lang="sr-Latn-CS" smtClean="0"/>
              <a:pPr>
                <a:defRPr/>
              </a:pPr>
              <a:t>51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74435B-3DF8-4274-A5FC-9D5C38AC3456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="" val="4075818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0513"/>
            <a:ext cx="8610600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371600"/>
            <a:ext cx="8610600" cy="5181600"/>
          </a:xfrm>
        </p:spPr>
        <p:txBody>
          <a:bodyPr/>
          <a:lstStyle/>
          <a:p>
            <a:pPr lvl="0"/>
            <a:endParaRPr lang="sr-Latn-RS" noProof="0" smtClean="0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0513"/>
            <a:ext cx="8610600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04800" y="1371600"/>
            <a:ext cx="8610600" cy="5181600"/>
          </a:xfrm>
        </p:spPr>
        <p:txBody>
          <a:bodyPr/>
          <a:lstStyle/>
          <a:p>
            <a:pPr lvl="0"/>
            <a:endParaRPr lang="sr-Latn-RS" noProof="0" smtClean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E27D8-0D98-436D-ADD7-264DB1398EA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371C3-32D9-43CD-8C67-94A89197A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ИП6-ПРЕВЕНТИВНА МЕДИЦИНА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VII </a:t>
            </a:r>
            <a:r>
              <a:rPr lang="sr-Cyrl-RS" dirty="0" smtClean="0"/>
              <a:t>недеља наставе</a:t>
            </a:r>
          </a:p>
          <a:p>
            <a:r>
              <a:rPr lang="sr-Cyrl-RS" dirty="0" smtClean="0"/>
              <a:t>ИСХРАНА-ЗДРАВЉЕ-БОЛЕСТ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ПРАВИЛНА ИСХРАНА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r-Cyrl-RS" b="1" dirty="0" smtClean="0"/>
              <a:t>ЕНЕРГИЈА</a:t>
            </a:r>
          </a:p>
          <a:p>
            <a:endParaRPr lang="sr-Cyrl-RS" dirty="0"/>
          </a:p>
          <a:p>
            <a:r>
              <a:rPr lang="sr-Cyrl-RS" dirty="0" smtClean="0"/>
              <a:t>ЕНЕГЕТСКЕ ПОТРЕБЕ</a:t>
            </a:r>
          </a:p>
          <a:p>
            <a:endParaRPr lang="sr-Cyrl-RS" dirty="0"/>
          </a:p>
          <a:p>
            <a:r>
              <a:rPr lang="sr-Cyrl-RS" dirty="0" smtClean="0"/>
              <a:t>ЕНЕРГЕТСКИ РАСХОДИ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214438"/>
            <a:ext cx="6948488" cy="692150"/>
          </a:xfrm>
        </p:spPr>
        <p:txBody>
          <a:bodyPr/>
          <a:lstStyle/>
          <a:p>
            <a:pPr algn="l"/>
            <a:r>
              <a:rPr lang="sr-Cyrl-CS" sz="2800" b="1" dirty="0" smtClean="0"/>
              <a:t>ОСНОВА- ЕНЕРГЕТСКИ УНОС</a:t>
            </a:r>
            <a:endParaRPr lang="sr-Latn-CS" sz="28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57375"/>
            <a:ext cx="8567737" cy="4884738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/>
              <a:t>Енергетске потребе сваког појединца зависе од</a:t>
            </a:r>
            <a:endParaRPr lang="sr-Cyrl-CS" sz="2400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одвијање </a:t>
            </a:r>
            <a:r>
              <a:rPr lang="sr-Cyrl-CS" b="1" dirty="0" smtClean="0"/>
              <a:t>базалног метаболизма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</a:t>
            </a:r>
            <a:r>
              <a:rPr lang="sr-Cyrl-CS" b="1" dirty="0" smtClean="0"/>
              <a:t>физичку активност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специфично динамско дејство хране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раст нових ткива</a:t>
            </a:r>
            <a:r>
              <a:rPr lang="sr-Cyrl-CS" dirty="0" smtClean="0"/>
              <a:t> </a:t>
            </a:r>
            <a:r>
              <a:rPr lang="sr-Cyrl-CS" sz="2000" dirty="0" smtClean="0"/>
              <a:t>(деца, труднице, дојиље)</a:t>
            </a:r>
            <a:endParaRPr lang="sr-Latn-C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8361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err="1" smtClean="0"/>
              <a:t>Хигијенски</a:t>
            </a:r>
            <a:r>
              <a:rPr lang="en-US" dirty="0" smtClean="0"/>
              <a:t> </a:t>
            </a:r>
            <a:r>
              <a:rPr lang="en-US" dirty="0" err="1" smtClean="0"/>
              <a:t>минимум</a:t>
            </a:r>
            <a:endParaRPr lang="en-US" dirty="0" smtClean="0"/>
          </a:p>
          <a:p>
            <a:r>
              <a:rPr lang="en-US" dirty="0" err="1" smtClean="0"/>
              <a:t>Хигијенско-санитарни</a:t>
            </a:r>
            <a:r>
              <a:rPr lang="en-US" dirty="0" smtClean="0"/>
              <a:t> </a:t>
            </a:r>
            <a:r>
              <a:rPr lang="en-US" dirty="0" err="1" smtClean="0"/>
              <a:t>услови-контрола</a:t>
            </a:r>
            <a:endParaRPr lang="en-US" dirty="0" smtClean="0"/>
          </a:p>
          <a:p>
            <a:r>
              <a:rPr lang="en-US" dirty="0" err="1" smtClean="0"/>
              <a:t>Санитарне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endParaRPr lang="en-US" dirty="0" smtClean="0"/>
          </a:p>
          <a:p>
            <a:r>
              <a:rPr lang="en-US" dirty="0" smtClean="0"/>
              <a:t>ДДД </a:t>
            </a:r>
            <a:r>
              <a:rPr lang="en-US" dirty="0" err="1" smtClean="0"/>
              <a:t>послови</a:t>
            </a:r>
            <a:endParaRPr lang="en-US" dirty="0" smtClean="0"/>
          </a:p>
          <a:p>
            <a:r>
              <a:rPr lang="en-US" dirty="0" err="1" smtClean="0"/>
              <a:t>Узорковање</a:t>
            </a:r>
            <a:r>
              <a:rPr lang="en-US" dirty="0" smtClean="0"/>
              <a:t> </a:t>
            </a:r>
            <a:r>
              <a:rPr lang="en-US" dirty="0" err="1" smtClean="0"/>
              <a:t>хране</a:t>
            </a:r>
            <a:endParaRPr lang="en-US" dirty="0" smtClean="0"/>
          </a:p>
          <a:p>
            <a:r>
              <a:rPr lang="en-US" dirty="0" err="1" smtClean="0"/>
              <a:t>Анализе</a:t>
            </a:r>
            <a:r>
              <a:rPr lang="en-US" dirty="0" smtClean="0"/>
              <a:t> </a:t>
            </a:r>
            <a:r>
              <a:rPr lang="en-US" dirty="0" err="1" smtClean="0"/>
              <a:t>хране</a:t>
            </a:r>
            <a:endParaRPr lang="en-US" dirty="0" smtClean="0"/>
          </a:p>
          <a:p>
            <a:r>
              <a:rPr lang="en-US" dirty="0" err="1" smtClean="0"/>
              <a:t>Хигијенско-санитарни</a:t>
            </a:r>
            <a:r>
              <a:rPr lang="en-US" dirty="0" smtClean="0"/>
              <a:t> </a:t>
            </a:r>
            <a:r>
              <a:rPr lang="en-US" dirty="0" err="1" smtClean="0"/>
              <a:t>надзор</a:t>
            </a:r>
            <a:endParaRPr lang="en-US" dirty="0" smtClean="0"/>
          </a:p>
        </p:txBody>
      </p:sp>
      <p:sp>
        <p:nvSpPr>
          <p:cNvPr id="3" name="Oval 2"/>
          <p:cNvSpPr/>
          <p:nvPr/>
        </p:nvSpPr>
        <p:spPr>
          <a:xfrm>
            <a:off x="1295400" y="609600"/>
            <a:ext cx="6019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УСЛОВИ БЕЗБЕДНОСТИ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9147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en-US" dirty="0" err="1" smtClean="0"/>
              <a:t>Системи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r>
              <a:rPr lang="en-US" dirty="0" smtClean="0"/>
              <a:t> </a:t>
            </a:r>
            <a:r>
              <a:rPr lang="en-US" dirty="0" err="1" smtClean="0"/>
              <a:t>квалитета</a:t>
            </a:r>
            <a:endParaRPr lang="en-US" dirty="0" smtClean="0"/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стандарди</a:t>
            </a:r>
            <a:r>
              <a:rPr lang="en-US" dirty="0" smtClean="0"/>
              <a:t> 9001:2015</a:t>
            </a:r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</a:t>
            </a:r>
            <a:r>
              <a:rPr lang="en-US" dirty="0" smtClean="0"/>
              <a:t> 17025</a:t>
            </a:r>
          </a:p>
          <a:p>
            <a:r>
              <a:rPr lang="en-US" dirty="0" err="1" smtClean="0"/>
              <a:t>Акредитација</a:t>
            </a:r>
            <a:r>
              <a:rPr lang="en-US" dirty="0" smtClean="0"/>
              <a:t> </a:t>
            </a:r>
            <a:r>
              <a:rPr lang="en-US" dirty="0" err="1" smtClean="0"/>
              <a:t>лабораторија</a:t>
            </a:r>
            <a:r>
              <a:rPr lang="en-US" dirty="0" smtClean="0"/>
              <a:t> и </a:t>
            </a:r>
            <a:r>
              <a:rPr lang="en-US" dirty="0" err="1" smtClean="0"/>
              <a:t>установа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021132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узорковање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Количина узорка</a:t>
            </a:r>
          </a:p>
          <a:p>
            <a:r>
              <a:rPr lang="sr-Cyrl-RS" dirty="0" smtClean="0"/>
              <a:t>Пријем узорка</a:t>
            </a:r>
          </a:p>
          <a:p>
            <a:r>
              <a:rPr lang="sr-Cyrl-RS" dirty="0" smtClean="0"/>
              <a:t>Обрасци</a:t>
            </a:r>
          </a:p>
          <a:p>
            <a:r>
              <a:rPr lang="sr-Cyrl-RS" dirty="0" smtClean="0"/>
              <a:t>Физичко-хемијске анализе</a:t>
            </a:r>
          </a:p>
          <a:p>
            <a:r>
              <a:rPr lang="sr-Cyrl-RS" dirty="0" smtClean="0"/>
              <a:t>Микробиолошке анализе</a:t>
            </a:r>
          </a:p>
          <a:p>
            <a:r>
              <a:rPr lang="sr-Cyrl-RS" dirty="0" smtClean="0"/>
              <a:t>Радиолошке анализе</a:t>
            </a:r>
          </a:p>
          <a:p>
            <a:r>
              <a:rPr lang="sr-Cyrl-RS" dirty="0" smtClean="0"/>
              <a:t>Методе</a:t>
            </a:r>
          </a:p>
          <a:p>
            <a:r>
              <a:rPr lang="sr-Cyrl-RS" dirty="0" smtClean="0"/>
              <a:t>Опрема </a:t>
            </a:r>
          </a:p>
          <a:p>
            <a:r>
              <a:rPr lang="sr-Cyrl-RS" dirty="0" smtClean="0"/>
              <a:t>Кадрови </a:t>
            </a:r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1477055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Дијетопрофилакса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Спречавање појаве болести </a:t>
            </a:r>
          </a:p>
          <a:p>
            <a:r>
              <a:rPr lang="en-US" smtClean="0"/>
              <a:t>Спречавање компликација</a:t>
            </a:r>
          </a:p>
          <a:p>
            <a:r>
              <a:rPr lang="en-US" smtClean="0"/>
              <a:t>Правилан раст и развој</a:t>
            </a:r>
          </a:p>
          <a:p>
            <a:r>
              <a:rPr lang="en-US" smtClean="0"/>
              <a:t>Регенерација</a:t>
            </a:r>
          </a:p>
          <a:p>
            <a:r>
              <a:rPr lang="en-US" smtClean="0"/>
              <a:t>Квалитет живота</a:t>
            </a:r>
          </a:p>
          <a:p>
            <a:r>
              <a:rPr lang="en-US" smtClean="0"/>
              <a:t>Дужина живота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65924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Дијетотерапија</a:t>
            </a:r>
            <a:br>
              <a:rPr lang="en-US" smtClean="0"/>
            </a:b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7950" y="2287588"/>
            <a:ext cx="8856663" cy="4525962"/>
          </a:xfrm>
        </p:spPr>
        <p:txBody>
          <a:bodyPr/>
          <a:lstStyle/>
          <a:p>
            <a:r>
              <a:rPr lang="en-US" smtClean="0"/>
              <a:t>Ублажавање симптома и знакова болести</a:t>
            </a:r>
          </a:p>
          <a:p>
            <a:r>
              <a:rPr lang="en-US" smtClean="0"/>
              <a:t> Спречавање компликација</a:t>
            </a:r>
          </a:p>
          <a:p>
            <a:r>
              <a:rPr lang="en-US" smtClean="0"/>
              <a:t>Удружени терапијски ефекти са фармакотерапијом</a:t>
            </a:r>
          </a:p>
          <a:p>
            <a:r>
              <a:rPr lang="en-US" smtClean="0"/>
              <a:t>Удружени терапијски ефекти са хируршком терапијом</a:t>
            </a:r>
          </a:p>
          <a:p>
            <a:r>
              <a:rPr lang="en-US" smtClean="0"/>
              <a:t>Парцијална парентерална исхрана</a:t>
            </a:r>
          </a:p>
          <a:p>
            <a:r>
              <a:rPr lang="en-US" smtClean="0"/>
              <a:t>Тотална парентерална исхрана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1129275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2" name="Rectangle 4"/>
          <p:cNvSpPr>
            <a:spLocks noChangeArrowheads="1"/>
          </p:cNvSpPr>
          <p:nvPr/>
        </p:nvSpPr>
        <p:spPr bwMode="auto">
          <a:xfrm>
            <a:off x="1042988" y="908050"/>
            <a:ext cx="7772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sr-Cyrl-CS" sz="3200">
                <a:solidFill>
                  <a:srgbClr val="A50021"/>
                </a:solidFill>
              </a:rPr>
              <a:t>ИСХРАНА</a:t>
            </a:r>
            <a:endParaRPr lang="en-US" sz="3200">
              <a:solidFill>
                <a:srgbClr val="A50021"/>
              </a:solidFill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85725" y="1714488"/>
          <a:ext cx="9058275" cy="3844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Text Box 15"/>
          <p:cNvSpPr txBox="1">
            <a:spLocks noChangeArrowheads="1"/>
          </p:cNvSpPr>
          <p:nvPr/>
        </p:nvSpPr>
        <p:spPr bwMode="auto">
          <a:xfrm>
            <a:off x="1023938" y="13144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16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6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7652" grpId="0" autoUpdateAnimBg="0"/>
      <p:bldGraphic spid="12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1341438"/>
            <a:ext cx="7772400" cy="638175"/>
          </a:xfrm>
        </p:spPr>
        <p:txBody>
          <a:bodyPr>
            <a:normAutofit fontScale="90000"/>
          </a:bodyPr>
          <a:lstStyle/>
          <a:p>
            <a:r>
              <a:rPr lang="sr-Cyrl-CS" sz="3200" dirty="0" smtClean="0">
                <a:solidFill>
                  <a:srgbClr val="A50021"/>
                </a:solidFill>
              </a:rPr>
              <a:t>ОПТИМАЛНО</a:t>
            </a:r>
            <a:r>
              <a:rPr lang="en-US" sz="3200" dirty="0" smtClean="0">
                <a:solidFill>
                  <a:srgbClr val="A50021"/>
                </a:solidFill>
              </a:rPr>
              <a:t> =</a:t>
            </a:r>
            <a:r>
              <a:rPr lang="sr-Cyrl-RS" sz="3200" dirty="0" smtClean="0">
                <a:solidFill>
                  <a:srgbClr val="A50021"/>
                </a:solidFill>
              </a:rPr>
              <a:t> </a:t>
            </a:r>
            <a:r>
              <a:rPr lang="sr-Cyrl-CS" sz="3200" dirty="0" smtClean="0">
                <a:solidFill>
                  <a:srgbClr val="A50021"/>
                </a:solidFill>
              </a:rPr>
              <a:t>БАЛАНСИРАНО</a:t>
            </a:r>
            <a:r>
              <a:rPr lang="en-US" sz="3200" dirty="0" smtClean="0">
                <a:solidFill>
                  <a:srgbClr val="A50021"/>
                </a:solidFill>
              </a:rPr>
              <a:t> </a:t>
            </a:r>
            <a:r>
              <a:rPr lang="sr-Cyrl-RS" sz="3200" dirty="0" smtClean="0">
                <a:solidFill>
                  <a:srgbClr val="A50021"/>
                </a:solidFill>
              </a:rPr>
              <a:t>/ ПРАВИЛНО</a:t>
            </a:r>
            <a:endParaRPr lang="en-US" sz="3200" dirty="0" smtClean="0">
              <a:solidFill>
                <a:srgbClr val="A50021"/>
              </a:solidFill>
            </a:endParaRPr>
          </a:p>
        </p:txBody>
      </p:sp>
      <p:sp>
        <p:nvSpPr>
          <p:cNvPr id="587781" name="Text Box 5"/>
          <p:cNvSpPr txBox="1">
            <a:spLocks noChangeArrowheads="1"/>
          </p:cNvSpPr>
          <p:nvPr/>
        </p:nvSpPr>
        <p:spPr bwMode="auto">
          <a:xfrm>
            <a:off x="3048000" y="3354388"/>
            <a:ext cx="342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5" name="Text Box 9"/>
          <p:cNvSpPr txBox="1">
            <a:spLocks noChangeArrowheads="1"/>
          </p:cNvSpPr>
          <p:nvPr/>
        </p:nvSpPr>
        <p:spPr bwMode="auto">
          <a:xfrm>
            <a:off x="71438" y="5241925"/>
            <a:ext cx="3492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ФУНКЦИОНАЛНА</a:t>
            </a: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6" name="Text Box 10"/>
          <p:cNvSpPr txBox="1">
            <a:spLocks noChangeArrowheads="1"/>
          </p:cNvSpPr>
          <p:nvPr/>
        </p:nvSpPr>
        <p:spPr bwMode="auto">
          <a:xfrm>
            <a:off x="3124200" y="5241925"/>
            <a:ext cx="312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ДИЈЕТЕТСКА</a:t>
            </a: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7" name="Text Box 11"/>
          <p:cNvSpPr txBox="1">
            <a:spLocks noChangeArrowheads="1"/>
          </p:cNvSpPr>
          <p:nvPr/>
        </p:nvSpPr>
        <p:spPr bwMode="auto">
          <a:xfrm>
            <a:off x="6011863" y="5362575"/>
            <a:ext cx="32242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ДИЈЕТЕТСКИ</a:t>
            </a:r>
            <a:endParaRPr lang="sl-SI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СУПЛЕМЕНТИ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9" name="Text Box 13"/>
          <p:cNvSpPr txBox="1">
            <a:spLocks noChangeArrowheads="1"/>
          </p:cNvSpPr>
          <p:nvPr/>
        </p:nvSpPr>
        <p:spPr bwMode="auto">
          <a:xfrm>
            <a:off x="1476375" y="4076700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0" name="Text Box 14"/>
          <p:cNvSpPr txBox="1">
            <a:spLocks noChangeArrowheads="1"/>
          </p:cNvSpPr>
          <p:nvPr/>
        </p:nvSpPr>
        <p:spPr bwMode="auto">
          <a:xfrm>
            <a:off x="4500563" y="4005263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1" name="Text Box 15"/>
          <p:cNvSpPr txBox="1">
            <a:spLocks noChangeArrowheads="1"/>
          </p:cNvSpPr>
          <p:nvPr/>
        </p:nvSpPr>
        <p:spPr bwMode="auto">
          <a:xfrm>
            <a:off x="7380288" y="3933825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28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8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8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58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58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58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58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autoUpdateAnimBg="0"/>
      <p:bldP spid="587781" grpId="0" autoUpdateAnimBg="0"/>
      <p:bldP spid="587785" grpId="0" autoUpdateAnimBg="0"/>
      <p:bldP spid="587786" grpId="0" autoUpdateAnimBg="0"/>
      <p:bldP spid="587787" grpId="0" autoUpdateAnimBg="0"/>
      <p:bldP spid="587789" grpId="0"/>
      <p:bldP spid="587790" grpId="0"/>
      <p:bldP spid="5877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395288" y="720725"/>
            <a:ext cx="742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/>
              <a:t>Елементи</a:t>
            </a:r>
            <a:r>
              <a:rPr lang="sr-Latn-CS" sz="3200"/>
              <a:t> </a:t>
            </a:r>
            <a:r>
              <a:rPr lang="sr-Cyrl-CS" sz="3200"/>
              <a:t>неопходни</a:t>
            </a:r>
            <a:r>
              <a:rPr lang="sr-Latn-CS" sz="3200"/>
              <a:t> </a:t>
            </a:r>
            <a:r>
              <a:rPr lang="sr-Cyrl-CS" sz="3200"/>
              <a:t>за</a:t>
            </a:r>
            <a:r>
              <a:rPr lang="sr-Latn-CS" sz="3200"/>
              <a:t> </a:t>
            </a:r>
            <a:r>
              <a:rPr lang="sr-Cyrl-CS" sz="3200"/>
              <a:t>живот</a:t>
            </a:r>
            <a:r>
              <a:rPr lang="sr-Latn-CS" sz="3200"/>
              <a:t> </a:t>
            </a:r>
            <a:r>
              <a:rPr lang="sr-Cyrl-CS" sz="3200"/>
              <a:t>човека</a:t>
            </a:r>
            <a:endParaRPr lang="en-US" sz="3200"/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539750" y="1989138"/>
            <a:ext cx="15652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>
                <a:solidFill>
                  <a:srgbClr val="A50021"/>
                </a:solidFill>
              </a:rPr>
              <a:t>Ваздух</a:t>
            </a:r>
          </a:p>
          <a:p>
            <a:r>
              <a:rPr lang="sr-Cyrl-CS" b="1">
                <a:solidFill>
                  <a:srgbClr val="A50021"/>
                </a:solidFill>
              </a:rPr>
              <a:t>кисеоник</a:t>
            </a:r>
          </a:p>
          <a:p>
            <a:r>
              <a:rPr lang="sr-Cyrl-CS" b="1">
                <a:solidFill>
                  <a:srgbClr val="A50021"/>
                </a:solidFill>
              </a:rPr>
              <a:t>Вода</a:t>
            </a:r>
            <a:endParaRPr lang="sr-Latn-CS" b="1">
              <a:solidFill>
                <a:srgbClr val="A50021"/>
              </a:solidFill>
            </a:endParaRPr>
          </a:p>
          <a:p>
            <a:r>
              <a:rPr lang="sr-Cyrl-CS" b="1">
                <a:solidFill>
                  <a:srgbClr val="A50021"/>
                </a:solidFill>
              </a:rPr>
              <a:t>Храна</a:t>
            </a:r>
            <a:endParaRPr lang="sr-Latn-CS" b="1">
              <a:solidFill>
                <a:srgbClr val="A50021"/>
              </a:solidFill>
            </a:endParaRPr>
          </a:p>
          <a:p>
            <a:r>
              <a:rPr lang="sr-Cyrl-CS" b="1">
                <a:solidFill>
                  <a:srgbClr val="A50021"/>
                </a:solidFill>
              </a:rPr>
              <a:t>Топлота</a:t>
            </a:r>
            <a:endParaRPr lang="sr-Latn-CS" b="1">
              <a:solidFill>
                <a:srgbClr val="A50021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364163" y="1176338"/>
            <a:ext cx="3779837" cy="2808287"/>
            <a:chOff x="3016" y="2432"/>
            <a:chExt cx="2644" cy="1769"/>
          </a:xfrm>
        </p:grpSpPr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3016" y="2432"/>
              <a:ext cx="2631" cy="1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Text Box 8"/>
            <p:cNvSpPr txBox="1">
              <a:spLocks noChangeArrowheads="1"/>
            </p:cNvSpPr>
            <p:nvPr/>
          </p:nvSpPr>
          <p:spPr bwMode="auto">
            <a:xfrm>
              <a:off x="3074" y="2432"/>
              <a:ext cx="2586" cy="1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sr-Cyrl-CS" b="1"/>
                <a:t>ВОДА</a:t>
              </a:r>
              <a:endParaRPr lang="sr-Latn-CS" b="1"/>
            </a:p>
            <a:p>
              <a:pPr eaLnBrk="1" hangingPunct="1"/>
              <a:r>
                <a:rPr lang="sr-Cyrl-CS" b="1"/>
                <a:t>Најзаступљеније</a:t>
              </a:r>
              <a:r>
                <a:rPr lang="sr-Latn-CS" b="1"/>
                <a:t> </a:t>
              </a:r>
              <a:r>
                <a:rPr lang="sr-Cyrl-CS" b="1"/>
                <a:t>једињење у људсок организму</a:t>
              </a:r>
            </a:p>
            <a:p>
              <a:pPr eaLnBrk="1" hangingPunct="1"/>
              <a:r>
                <a:rPr lang="sr-Cyrl-CS" b="1"/>
                <a:t>Неопходна</a:t>
              </a:r>
              <a:r>
                <a:rPr lang="sr-Latn-CS" b="1"/>
                <a:t> </a:t>
              </a:r>
              <a:r>
                <a:rPr lang="sr-Cyrl-CS" b="1"/>
                <a:t>за</a:t>
              </a:r>
              <a:r>
                <a:rPr lang="sr-Latn-CS" b="1"/>
                <a:t> </a:t>
              </a:r>
              <a:r>
                <a:rPr lang="sr-Cyrl-CS" b="1"/>
                <a:t>одвијање </a:t>
              </a:r>
              <a:r>
                <a:rPr lang="sr-Latn-CS" b="1"/>
                <a:t> </a:t>
              </a:r>
              <a:r>
                <a:rPr lang="sr-Cyrl-RS" b="1"/>
                <a:t>процеса </a:t>
              </a:r>
              <a:r>
                <a:rPr lang="sr-Cyrl-CS" b="1"/>
                <a:t>метаболизма</a:t>
              </a:r>
              <a:endParaRPr lang="sr-Latn-CS" b="1"/>
            </a:p>
            <a:p>
              <a:pPr eaLnBrk="1" hangingPunct="1"/>
              <a:r>
                <a:rPr lang="sr-Cyrl-CS" b="1"/>
                <a:t>Основни транспортни</a:t>
              </a:r>
              <a:r>
                <a:rPr lang="sr-Latn-CS" b="1"/>
                <a:t> </a:t>
              </a:r>
              <a:r>
                <a:rPr lang="sr-Cyrl-CS" b="1"/>
                <a:t>медиј</a:t>
              </a:r>
              <a:endParaRPr lang="sr-Latn-CS" b="1"/>
            </a:p>
            <a:p>
              <a:pPr eaLnBrk="1" hangingPunct="1"/>
              <a:r>
                <a:rPr lang="sr-Cyrl-CS" b="1"/>
                <a:t>Одржавање сталности телесне температуре</a:t>
              </a:r>
            </a:p>
            <a:p>
              <a:pPr eaLnBrk="1" hangingPunct="1"/>
              <a:r>
                <a:rPr lang="sr-Cyrl-CS" b="1"/>
                <a:t>Универзални растварач</a:t>
              </a:r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948238" y="4510088"/>
            <a:ext cx="4195762" cy="1990725"/>
            <a:chOff x="3004" y="2432"/>
            <a:chExt cx="2643" cy="2091"/>
          </a:xfrm>
        </p:grpSpPr>
        <p:sp>
          <p:nvSpPr>
            <p:cNvPr id="21511" name="Rectangle 12"/>
            <p:cNvSpPr>
              <a:spLocks noChangeArrowheads="1"/>
            </p:cNvSpPr>
            <p:nvPr/>
          </p:nvSpPr>
          <p:spPr bwMode="auto">
            <a:xfrm>
              <a:off x="3004" y="2432"/>
              <a:ext cx="2631" cy="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Text Box 13"/>
            <p:cNvSpPr txBox="1">
              <a:spLocks noChangeArrowheads="1"/>
            </p:cNvSpPr>
            <p:nvPr/>
          </p:nvSpPr>
          <p:spPr bwMode="auto">
            <a:xfrm>
              <a:off x="3720" y="2432"/>
              <a:ext cx="1927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sr-Cyrl-CS" b="1"/>
                <a:t>ХРАНА</a:t>
              </a:r>
            </a:p>
            <a:p>
              <a:pPr eaLnBrk="1" hangingPunct="1"/>
              <a:r>
                <a:rPr lang="sr-Cyrl-CS" b="1"/>
                <a:t>Основне улоге:</a:t>
              </a:r>
            </a:p>
            <a:p>
              <a:pPr eaLnBrk="1" hangingPunct="1"/>
              <a:r>
                <a:rPr lang="sr-Cyrl-CS" b="1"/>
                <a:t>Енергетска</a:t>
              </a:r>
            </a:p>
            <a:p>
              <a:pPr eaLnBrk="1" hangingPunct="1"/>
              <a:r>
                <a:rPr lang="sr-Cyrl-CS" b="1"/>
                <a:t>Градивна заштитна</a:t>
              </a:r>
              <a:endParaRPr lang="sr-Latn-CS" b="1"/>
            </a:p>
          </p:txBody>
        </p:sp>
      </p:grpSp>
      <p:pic>
        <p:nvPicPr>
          <p:cNvPr id="21510" name="Picture 13" descr="http://images3.kurir.rs/slika-900x608/ljudsko-telo-anatomija-1358163696-253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84313"/>
            <a:ext cx="34337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0395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95400"/>
            <a:ext cx="9144000" cy="3357563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>ИСХРАНА = ЖИВОТ</a:t>
            </a:r>
            <a:br>
              <a:rPr lang="sr-Cyrl-CS" dirty="0" smtClean="0"/>
            </a:br>
            <a:r>
              <a:rPr lang="sr-Cyrl-CS" dirty="0" smtClean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endParaRPr lang="sr-Latn-CS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rot="10800000" flipV="1">
            <a:off x="2743200" y="3352800"/>
            <a:ext cx="1219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1143000" y="4114800"/>
            <a:ext cx="2895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ЗДРАВЉЕ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62400" y="33528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34000" y="4114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БОЛЕСТ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6019800" y="50292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886200" y="5638800"/>
            <a:ext cx="2286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УЗРОК</a:t>
            </a:r>
          </a:p>
          <a:p>
            <a:pPr algn="ctr"/>
            <a:r>
              <a:rPr lang="sr-Cyrl-RS" dirty="0" smtClean="0"/>
              <a:t>КОНТАМИНАЦИЈА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705600" y="50292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705600" y="5867400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ФАКТОР</a:t>
            </a:r>
          </a:p>
          <a:p>
            <a:pPr algn="ctr"/>
            <a:r>
              <a:rPr lang="sr-Cyrl-RS" dirty="0" smtClean="0"/>
              <a:t>РИЗИКА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97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468313" y="1628775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Храну</a:t>
            </a:r>
            <a:r>
              <a:rPr lang="sr-Latn-CS" sz="2800"/>
              <a:t> </a:t>
            </a:r>
            <a:r>
              <a:rPr lang="sr-Cyrl-CS" sz="2800"/>
              <a:t>чине</a:t>
            </a:r>
            <a:r>
              <a:rPr lang="sr-Latn-CS" sz="2800"/>
              <a:t> </a:t>
            </a:r>
            <a:r>
              <a:rPr lang="sr-Cyrl-CS" sz="2800"/>
              <a:t>комбинације</a:t>
            </a:r>
            <a:r>
              <a:rPr lang="sr-Latn-CS" sz="2800"/>
              <a:t> </a:t>
            </a:r>
            <a:r>
              <a:rPr lang="sr-Cyrl-CS" sz="2800"/>
              <a:t>намирница</a:t>
            </a:r>
            <a:r>
              <a:rPr lang="sr-Latn-CS" sz="2800"/>
              <a:t>, </a:t>
            </a:r>
            <a:r>
              <a:rPr lang="sr-Cyrl-CS" sz="2800"/>
              <a:t>било</a:t>
            </a:r>
            <a:r>
              <a:rPr lang="sr-Latn-CS" sz="2800"/>
              <a:t> </a:t>
            </a:r>
            <a:r>
              <a:rPr lang="sr-Cyrl-CS" sz="2800"/>
              <a:t>да</a:t>
            </a:r>
            <a:r>
              <a:rPr lang="sr-Latn-CS" sz="2800"/>
              <a:t> </a:t>
            </a:r>
            <a:r>
              <a:rPr lang="sr-Cyrl-CS" sz="2800"/>
              <a:t>су</a:t>
            </a:r>
            <a:r>
              <a:rPr lang="sr-Latn-CS" sz="2800"/>
              <a:t> </a:t>
            </a:r>
            <a:r>
              <a:rPr lang="sr-Cyrl-CS" sz="2800"/>
              <a:t>у</a:t>
            </a:r>
            <a:r>
              <a:rPr lang="sr-Latn-CS" sz="2800"/>
              <a:t> </a:t>
            </a:r>
            <a:r>
              <a:rPr lang="sr-Cyrl-CS" sz="2800"/>
              <a:t>прерађеном</a:t>
            </a:r>
            <a:r>
              <a:rPr lang="sr-Latn-CS" sz="2800"/>
              <a:t>, </a:t>
            </a:r>
            <a:r>
              <a:rPr lang="sr-Cyrl-CS" sz="2800"/>
              <a:t>непрерађеном</a:t>
            </a:r>
            <a:r>
              <a:rPr lang="sr-Latn-CS" sz="2800"/>
              <a:t> </a:t>
            </a:r>
            <a:r>
              <a:rPr lang="sr-Cyrl-CS" sz="2800"/>
              <a:t>или</a:t>
            </a:r>
            <a:r>
              <a:rPr lang="sr-Latn-CS" sz="2800"/>
              <a:t> </a:t>
            </a:r>
            <a:r>
              <a:rPr lang="sr-Cyrl-CS" sz="2800"/>
              <a:t>полупрерађеном</a:t>
            </a:r>
            <a:r>
              <a:rPr lang="sr-Latn-CS" sz="2800"/>
              <a:t> </a:t>
            </a:r>
            <a:r>
              <a:rPr lang="sr-Cyrl-CS" sz="2800"/>
              <a:t>стању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Храна</a:t>
            </a:r>
            <a:r>
              <a:rPr lang="sr-Latn-CS" sz="2800"/>
              <a:t> </a:t>
            </a:r>
            <a:r>
              <a:rPr lang="sr-Cyrl-CS" sz="2800"/>
              <a:t>је</a:t>
            </a:r>
            <a:r>
              <a:rPr lang="sr-Latn-CS" sz="2800"/>
              <a:t> </a:t>
            </a:r>
            <a:r>
              <a:rPr lang="sr-Cyrl-CS" sz="2800"/>
              <a:t>све</a:t>
            </a:r>
            <a:r>
              <a:rPr lang="sr-Latn-CS" sz="2800"/>
              <a:t> </a:t>
            </a:r>
            <a:r>
              <a:rPr lang="sr-Cyrl-CS" sz="2800"/>
              <a:t>оно</a:t>
            </a:r>
            <a:r>
              <a:rPr lang="sr-Latn-CS" sz="2800"/>
              <a:t> </a:t>
            </a:r>
            <a:r>
              <a:rPr lang="sr-Cyrl-CS" sz="2800"/>
              <a:t>што</a:t>
            </a:r>
            <a:r>
              <a:rPr lang="sr-Latn-CS" sz="2800"/>
              <a:t> </a:t>
            </a:r>
            <a:r>
              <a:rPr lang="sr-Cyrl-CS" sz="2800"/>
              <a:t>омогућава</a:t>
            </a:r>
            <a:r>
              <a:rPr lang="sr-Latn-CS" sz="2800"/>
              <a:t>  </a:t>
            </a:r>
            <a:r>
              <a:rPr lang="sr-Cyrl-CS" sz="2800"/>
              <a:t>нормално</a:t>
            </a:r>
            <a:r>
              <a:rPr lang="sr-Latn-CS" sz="2800"/>
              <a:t> </a:t>
            </a:r>
            <a:r>
              <a:rPr lang="sr-Cyrl-RS" sz="2800"/>
              <a:t>функционисање људског организма-одржавање живота, </a:t>
            </a:r>
            <a:r>
              <a:rPr lang="sr-Latn-CS" sz="2800"/>
              <a:t>, </a:t>
            </a:r>
            <a:r>
              <a:rPr lang="sr-Cyrl-CS" sz="2800"/>
              <a:t>раст</a:t>
            </a:r>
            <a:r>
              <a:rPr lang="sr-Latn-CS" sz="2800"/>
              <a:t> </a:t>
            </a:r>
            <a:r>
              <a:rPr lang="sr-Cyrl-CS" sz="2800"/>
              <a:t>и</a:t>
            </a:r>
            <a:r>
              <a:rPr lang="sr-Latn-CS" sz="2800"/>
              <a:t> </a:t>
            </a:r>
            <a:r>
              <a:rPr lang="sr-Cyrl-CS" sz="2800"/>
              <a:t>развој</a:t>
            </a:r>
            <a:endParaRPr lang="sr-Latn-C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684213" y="4365625"/>
            <a:ext cx="82296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Свака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намирница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је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храна</a:t>
            </a:r>
            <a:r>
              <a:rPr lang="sr-Latn-CS" sz="3200">
                <a:solidFill>
                  <a:srgbClr val="A50021"/>
                </a:solidFill>
              </a:rPr>
              <a:t>, </a:t>
            </a:r>
            <a:r>
              <a:rPr lang="sr-Cyrl-CS" sz="3200">
                <a:solidFill>
                  <a:srgbClr val="A50021"/>
                </a:solidFill>
              </a:rPr>
              <a:t>али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ниједна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RS" sz="3200">
                <a:solidFill>
                  <a:srgbClr val="A50021"/>
                </a:solidFill>
              </a:rPr>
              <a:t>појединачна </a:t>
            </a:r>
            <a:r>
              <a:rPr lang="sr-Cyrl-CS" sz="3200">
                <a:solidFill>
                  <a:srgbClr val="A50021"/>
                </a:solidFill>
              </a:rPr>
              <a:t>намирница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сама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може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да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задовољи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све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потребе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организма-нема комплетне намирнице</a:t>
            </a:r>
            <a:endParaRPr lang="en-US" sz="320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86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Под</a:t>
            </a:r>
            <a:r>
              <a:rPr lang="sr-Latn-CS" sz="3200"/>
              <a:t> </a:t>
            </a:r>
            <a:r>
              <a:rPr lang="sr-Cyrl-CS" sz="3200"/>
              <a:t>намирницама</a:t>
            </a:r>
            <a:r>
              <a:rPr lang="sr-Latn-CS" sz="3200"/>
              <a:t> </a:t>
            </a:r>
            <a:r>
              <a:rPr lang="sr-Cyrl-CS" sz="3200"/>
              <a:t>подразумева</a:t>
            </a:r>
            <a:r>
              <a:rPr lang="sr-Latn-CS" sz="3200"/>
              <a:t> </a:t>
            </a:r>
            <a:r>
              <a:rPr lang="sr-Cyrl-CS" sz="3200"/>
              <a:t>се</a:t>
            </a:r>
            <a:r>
              <a:rPr lang="sr-Latn-CS" sz="3200"/>
              <a:t> </a:t>
            </a:r>
            <a:r>
              <a:rPr lang="sr-Cyrl-CS" sz="3200"/>
              <a:t>све</a:t>
            </a:r>
            <a:r>
              <a:rPr lang="sr-Latn-CS" sz="3200"/>
              <a:t> </a:t>
            </a:r>
            <a:r>
              <a:rPr lang="sr-Cyrl-CS" sz="3200"/>
              <a:t>што</a:t>
            </a:r>
            <a:r>
              <a:rPr lang="sr-Latn-CS" sz="3200"/>
              <a:t> </a:t>
            </a:r>
            <a:r>
              <a:rPr lang="sr-Cyrl-CS" sz="3200"/>
              <a:t>се</a:t>
            </a:r>
            <a:r>
              <a:rPr lang="sr-Latn-CS" sz="3200"/>
              <a:t> </a:t>
            </a:r>
            <a:r>
              <a:rPr lang="sr-Cyrl-CS" sz="3200"/>
              <a:t>употребљава</a:t>
            </a:r>
            <a:r>
              <a:rPr lang="sr-Latn-CS" sz="3200"/>
              <a:t> </a:t>
            </a:r>
            <a:r>
              <a:rPr lang="sr-Cyrl-CS" sz="3200"/>
              <a:t>за</a:t>
            </a:r>
            <a:r>
              <a:rPr lang="sr-Latn-CS" sz="3200"/>
              <a:t> </a:t>
            </a:r>
            <a:r>
              <a:rPr lang="sr-Cyrl-CS" sz="3200"/>
              <a:t>храну</a:t>
            </a:r>
            <a:r>
              <a:rPr lang="sr-Latn-CS" sz="3200"/>
              <a:t> </a:t>
            </a:r>
            <a:r>
              <a:rPr lang="sr-Cyrl-CS" sz="3200"/>
              <a:t>или</a:t>
            </a:r>
            <a:r>
              <a:rPr lang="sr-Latn-CS" sz="3200"/>
              <a:t> </a:t>
            </a:r>
            <a:r>
              <a:rPr lang="sr-Cyrl-CS" sz="3200"/>
              <a:t>пиће</a:t>
            </a:r>
            <a:r>
              <a:rPr lang="sr-Latn-CS" sz="3200"/>
              <a:t> </a:t>
            </a:r>
            <a:r>
              <a:rPr lang="sr-Cyrl-CS" sz="3200"/>
              <a:t>у</a:t>
            </a:r>
            <a:r>
              <a:rPr lang="sr-Latn-CS" sz="3200"/>
              <a:t> </a:t>
            </a:r>
            <a:r>
              <a:rPr lang="sr-Cyrl-CS" sz="3200"/>
              <a:t>прерађеном</a:t>
            </a:r>
            <a:r>
              <a:rPr lang="sr-Latn-CS" sz="3200"/>
              <a:t> </a:t>
            </a:r>
            <a:r>
              <a:rPr lang="sr-Cyrl-CS" sz="3200"/>
              <a:t>или</a:t>
            </a:r>
            <a:r>
              <a:rPr lang="sr-Latn-CS" sz="3200"/>
              <a:t> </a:t>
            </a:r>
            <a:r>
              <a:rPr lang="sr-Cyrl-CS" sz="3200"/>
              <a:t>непрерађеном</a:t>
            </a:r>
            <a:r>
              <a:rPr lang="sr-Latn-CS" sz="3200"/>
              <a:t> </a:t>
            </a:r>
            <a:r>
              <a:rPr lang="sr-Cyrl-CS" sz="3200"/>
              <a:t>стању</a:t>
            </a:r>
            <a:endParaRPr lang="sr-Latn-CS" sz="32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и</a:t>
            </a:r>
            <a:r>
              <a:rPr lang="sr-Latn-CS" sz="2800"/>
              <a:t> </a:t>
            </a:r>
            <a:r>
              <a:rPr lang="sr-Cyrl-CS" sz="2800"/>
              <a:t>вода</a:t>
            </a:r>
            <a:r>
              <a:rPr lang="sr-Latn-CS" sz="2800"/>
              <a:t>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и</a:t>
            </a:r>
            <a:r>
              <a:rPr lang="sr-Latn-CS" sz="2800"/>
              <a:t> </a:t>
            </a:r>
            <a:r>
              <a:rPr lang="sr-Cyrl-CS" sz="2800"/>
              <a:t>сировине</a:t>
            </a:r>
            <a:r>
              <a:rPr lang="sr-Latn-CS" sz="2800"/>
              <a:t> </a:t>
            </a:r>
            <a:r>
              <a:rPr lang="sr-Cyrl-CS" sz="2800"/>
              <a:t>за</a:t>
            </a:r>
            <a:r>
              <a:rPr lang="sr-Latn-CS" sz="2800"/>
              <a:t> </a:t>
            </a:r>
            <a:r>
              <a:rPr lang="sr-Cyrl-CS" sz="2800"/>
              <a:t>производњу</a:t>
            </a:r>
            <a:r>
              <a:rPr lang="sr-Latn-CS" sz="2800"/>
              <a:t> </a:t>
            </a:r>
            <a:r>
              <a:rPr lang="sr-Cyrl-CS" sz="2800"/>
              <a:t>намирница</a:t>
            </a:r>
            <a:r>
              <a:rPr lang="sr-Latn-CS" sz="2800"/>
              <a:t>,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зачини</a:t>
            </a:r>
            <a:r>
              <a:rPr lang="sr-Latn-CS" sz="2800"/>
              <a:t>,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адитиви</a:t>
            </a:r>
            <a:endParaRPr lang="sr-Latn-C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5251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4076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u="sng"/>
              <a:t>Поделе</a:t>
            </a:r>
            <a:r>
              <a:rPr lang="sr-Latn-CS" sz="3200" b="1" u="sng"/>
              <a:t> </a:t>
            </a:r>
            <a:r>
              <a:rPr lang="sr-Cyrl-CS" sz="3200" b="1" u="sng"/>
              <a:t>намирница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68313" y="1458913"/>
            <a:ext cx="82296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Пореклу</a:t>
            </a:r>
            <a:r>
              <a:rPr lang="sr-Latn-CS" sz="3200"/>
              <a:t> (</a:t>
            </a:r>
            <a:r>
              <a:rPr lang="sr-Cyrl-CS" sz="3200"/>
              <a:t>биљне</a:t>
            </a:r>
            <a:r>
              <a:rPr lang="sr-Latn-CS" sz="3200"/>
              <a:t>, </a:t>
            </a:r>
            <a:r>
              <a:rPr lang="sr-Cyrl-CS" sz="3200"/>
              <a:t>животињске</a:t>
            </a:r>
            <a:r>
              <a:rPr lang="sr-Latn-CS" sz="3200"/>
              <a:t>, </a:t>
            </a:r>
            <a:r>
              <a:rPr lang="sr-Cyrl-CS" sz="3200"/>
              <a:t>минералне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Саставу</a:t>
            </a:r>
            <a:r>
              <a:rPr lang="sr-Latn-CS" sz="3200"/>
              <a:t> (</a:t>
            </a:r>
            <a:r>
              <a:rPr lang="sr-Cyrl-CS" sz="3200"/>
              <a:t>просте</a:t>
            </a:r>
            <a:r>
              <a:rPr lang="sr-Latn-CS" sz="3200"/>
              <a:t>, </a:t>
            </a:r>
            <a:r>
              <a:rPr lang="sr-Cyrl-CS" sz="3200"/>
              <a:t>сложене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Улози</a:t>
            </a:r>
            <a:r>
              <a:rPr lang="sr-Latn-CS" sz="3200"/>
              <a:t> </a:t>
            </a:r>
            <a:r>
              <a:rPr lang="sr-Cyrl-CS" sz="3200"/>
              <a:t>у</a:t>
            </a:r>
            <a:r>
              <a:rPr lang="sr-Latn-CS" sz="3200"/>
              <a:t> </a:t>
            </a:r>
            <a:r>
              <a:rPr lang="sr-Cyrl-CS" sz="3200"/>
              <a:t>организму</a:t>
            </a:r>
            <a:r>
              <a:rPr lang="sr-Latn-CS" sz="3200"/>
              <a:t> (</a:t>
            </a:r>
            <a:r>
              <a:rPr lang="sr-Cyrl-CS" sz="3200"/>
              <a:t>енергетске</a:t>
            </a:r>
            <a:r>
              <a:rPr lang="sr-Latn-CS" sz="3200"/>
              <a:t>, </a:t>
            </a:r>
            <a:r>
              <a:rPr lang="sr-Cyrl-CS" sz="3200"/>
              <a:t>градивне</a:t>
            </a:r>
            <a:r>
              <a:rPr lang="sr-Latn-CS" sz="3200"/>
              <a:t>, </a:t>
            </a:r>
            <a:r>
              <a:rPr lang="sr-Cyrl-CS" sz="3200"/>
              <a:t>заштитне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Физичком</a:t>
            </a:r>
            <a:r>
              <a:rPr lang="sr-Latn-CS" sz="3200"/>
              <a:t> </a:t>
            </a:r>
            <a:r>
              <a:rPr lang="sr-Cyrl-CS" sz="3200"/>
              <a:t>стању</a:t>
            </a:r>
            <a:r>
              <a:rPr lang="sr-Latn-CS" sz="3200"/>
              <a:t> (</a:t>
            </a:r>
            <a:r>
              <a:rPr lang="sr-Cyrl-CS" sz="3200"/>
              <a:t>течне</a:t>
            </a:r>
            <a:r>
              <a:rPr lang="sr-Latn-CS" sz="3200"/>
              <a:t>, </a:t>
            </a:r>
            <a:r>
              <a:rPr lang="sr-Cyrl-CS" sz="3200"/>
              <a:t>чврсте</a:t>
            </a:r>
            <a:r>
              <a:rPr lang="sr-Latn-CS" sz="3200"/>
              <a:t>, </a:t>
            </a:r>
            <a:r>
              <a:rPr lang="sr-Cyrl-CS" sz="3200"/>
              <a:t>получврсте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Степену</a:t>
            </a:r>
            <a:r>
              <a:rPr lang="sr-Latn-CS" sz="3200"/>
              <a:t> </a:t>
            </a:r>
            <a:r>
              <a:rPr lang="sr-Cyrl-CS" sz="3200"/>
              <a:t>обрађености</a:t>
            </a:r>
            <a:r>
              <a:rPr lang="sr-Latn-CS" sz="3200"/>
              <a:t> (</a:t>
            </a:r>
            <a:r>
              <a:rPr lang="sr-Cyrl-CS" sz="3200"/>
              <a:t>сирове</a:t>
            </a:r>
            <a:r>
              <a:rPr lang="sr-Latn-CS" sz="3200"/>
              <a:t>, </a:t>
            </a:r>
            <a:r>
              <a:rPr lang="sr-Cyrl-CS" sz="3200"/>
              <a:t>полупрерађене</a:t>
            </a:r>
            <a:r>
              <a:rPr lang="sr-Latn-CS" sz="3200"/>
              <a:t> </a:t>
            </a:r>
            <a:r>
              <a:rPr lang="sr-Cyrl-CS" sz="3200"/>
              <a:t>и</a:t>
            </a:r>
            <a:r>
              <a:rPr lang="sr-Latn-CS" sz="3200"/>
              <a:t> </a:t>
            </a:r>
            <a:r>
              <a:rPr lang="sr-Cyrl-CS" sz="3200"/>
              <a:t>прерађене</a:t>
            </a:r>
            <a:r>
              <a:rPr lang="sr-Latn-CS" sz="3200"/>
              <a:t>)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xmlns="" val="29500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2252663" y="769938"/>
            <a:ext cx="68913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 u="sng"/>
              <a:t>Намирнице-подела</a:t>
            </a:r>
            <a:endParaRPr lang="en-US" sz="3200" b="1" u="sng"/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468313" y="1196975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1. Биљног порекла-биљне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Житарице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житарица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Воће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поврће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воћа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поврћа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Зачини</a:t>
            </a:r>
            <a:r>
              <a:rPr lang="sr-Latn-CS" sz="2000" b="1"/>
              <a:t>, </a:t>
            </a:r>
            <a:r>
              <a:rPr lang="sr-Cyrl-CS" sz="2000" b="1"/>
              <a:t>чајеви</a:t>
            </a:r>
            <a:r>
              <a:rPr lang="sr-Latn-CS" sz="2000" b="1"/>
              <a:t>, </a:t>
            </a:r>
            <a:r>
              <a:rPr lang="sr-Cyrl-CS" sz="2000" b="1"/>
              <a:t>кафа</a:t>
            </a:r>
            <a:r>
              <a:rPr lang="sr-Latn-CS" sz="2000" b="1"/>
              <a:t>, </a:t>
            </a:r>
            <a:r>
              <a:rPr lang="sr-Cyrl-CS" sz="2000" b="1"/>
              <a:t>какао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Гљиве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2. Животињског порекла-анималне, животињске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Млеко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млечни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Месо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меса</a:t>
            </a:r>
            <a:r>
              <a:rPr lang="sr-Latn-CS" sz="2000" b="1"/>
              <a:t>, </a:t>
            </a:r>
            <a:r>
              <a:rPr lang="sr-Cyrl-CS" sz="2000" b="1"/>
              <a:t>дивљач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Рибе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Јаја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3. Минералног порекла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q"/>
            </a:pPr>
            <a:r>
              <a:rPr lang="sr-Cyrl-CS" sz="2000" b="1"/>
              <a:t>Со</a:t>
            </a:r>
            <a:r>
              <a:rPr lang="sr-Latn-CS" sz="2000" b="1"/>
              <a:t> </a:t>
            </a:r>
            <a:r>
              <a:rPr lang="sr-Cyrl-CS" sz="2000" b="1"/>
              <a:t>за</a:t>
            </a:r>
            <a:r>
              <a:rPr lang="sr-Latn-CS" sz="2000" b="1"/>
              <a:t> </a:t>
            </a:r>
            <a:r>
              <a:rPr lang="sr-Cyrl-CS" sz="2000" b="1"/>
              <a:t>људску</a:t>
            </a:r>
            <a:r>
              <a:rPr lang="sr-Latn-CS" sz="2000" b="1"/>
              <a:t> </a:t>
            </a:r>
            <a:r>
              <a:rPr lang="sr-Cyrl-CS" sz="2000" b="1"/>
              <a:t>употребу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*Напици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Courier New" pitchFamily="49" charset="0"/>
              <a:buChar char="o"/>
            </a:pPr>
            <a:r>
              <a:rPr lang="sr-Cyrl-CS" sz="2000" b="1"/>
              <a:t>Пића: безалкохолна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алкохолна</a:t>
            </a:r>
            <a:r>
              <a:rPr lang="sr-Latn-CS" sz="2000" b="1"/>
              <a:t> 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xmlns="" val="19451146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403350" y="1916113"/>
            <a:ext cx="4801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RS" sz="3200" b="1" u="sng" dirty="0" smtClean="0"/>
              <a:t>Дијететски производи </a:t>
            </a:r>
            <a:endParaRPr lang="en-US" sz="3200" b="1" u="sng" dirty="0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684213" y="3284538"/>
            <a:ext cx="8229600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 b="1" u="sng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0101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836613"/>
            <a:ext cx="7200900" cy="784225"/>
          </a:xfrm>
        </p:spPr>
        <p:txBody>
          <a:bodyPr/>
          <a:lstStyle/>
          <a:p>
            <a:pPr eaLnBrk="1" hangingPunct="1"/>
            <a:r>
              <a:rPr lang="sr-Cyrl-CS" sz="3200" smtClean="0"/>
              <a:t>Функционална храна-намирнице</a:t>
            </a:r>
            <a:endParaRPr lang="en-US" sz="32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84467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/>
              <a:t>Најчешће</a:t>
            </a:r>
            <a:r>
              <a:rPr lang="sr-Latn-CS" sz="2800" smtClean="0"/>
              <a:t> </a:t>
            </a:r>
            <a:r>
              <a:rPr lang="sr-Cyrl-CS" sz="2800" smtClean="0"/>
              <a:t>храна</a:t>
            </a:r>
            <a:r>
              <a:rPr lang="sr-Latn-CS" sz="2800" smtClean="0"/>
              <a:t> </a:t>
            </a:r>
            <a:r>
              <a:rPr lang="sr-Cyrl-CS" sz="2800" smtClean="0"/>
              <a:t>којој</a:t>
            </a:r>
            <a:r>
              <a:rPr lang="sr-Latn-CS" sz="2800" smtClean="0"/>
              <a:t> </a:t>
            </a:r>
            <a:r>
              <a:rPr lang="sr-Cyrl-CS" sz="2800" smtClean="0"/>
              <a:t>је</a:t>
            </a:r>
            <a:r>
              <a:rPr lang="sr-Latn-CS" sz="2800" smtClean="0"/>
              <a:t> </a:t>
            </a:r>
            <a:r>
              <a:rPr lang="sr-Cyrl-CS" sz="2800" smtClean="0"/>
              <a:t>неки</a:t>
            </a:r>
            <a:r>
              <a:rPr lang="sr-Latn-CS" sz="2800" smtClean="0"/>
              <a:t> </a:t>
            </a:r>
            <a:r>
              <a:rPr lang="sr-Cyrl-CS" sz="2800" smtClean="0"/>
              <a:t>од</a:t>
            </a:r>
            <a:r>
              <a:rPr lang="sr-Latn-CS" sz="2800" smtClean="0"/>
              <a:t> </a:t>
            </a:r>
            <a:r>
              <a:rPr lang="sr-Cyrl-RS" sz="2800" smtClean="0"/>
              <a:t>природно присутних </a:t>
            </a:r>
            <a:r>
              <a:rPr lang="sr-Cyrl-CS" sz="2800" smtClean="0"/>
              <a:t>састојака</a:t>
            </a:r>
            <a:r>
              <a:rPr lang="sr-Latn-CS" sz="2800" smtClean="0"/>
              <a:t> </a:t>
            </a:r>
            <a:r>
              <a:rPr lang="sr-Cyrl-CS" sz="2800" smtClean="0"/>
              <a:t>одузет</a:t>
            </a:r>
            <a:r>
              <a:rPr lang="sr-Latn-CS" sz="2800" smtClean="0"/>
              <a:t> </a:t>
            </a:r>
            <a:r>
              <a:rPr lang="sr-Cyrl-CS" sz="2800" smtClean="0"/>
              <a:t>или</a:t>
            </a:r>
            <a:r>
              <a:rPr lang="sr-Latn-CS" sz="2800" smtClean="0"/>
              <a:t> </a:t>
            </a:r>
            <a:r>
              <a:rPr lang="sr-Cyrl-CS" sz="2800" smtClean="0"/>
              <a:t>додат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Увек</a:t>
            </a:r>
            <a:r>
              <a:rPr lang="en-US" sz="2800" smtClean="0"/>
              <a:t> </a:t>
            </a:r>
            <a:r>
              <a:rPr lang="sr-Cyrl-CS" sz="2800" smtClean="0"/>
              <a:t>у</a:t>
            </a:r>
            <a:r>
              <a:rPr lang="en-US" sz="2800" smtClean="0"/>
              <a:t> </a:t>
            </a:r>
            <a:r>
              <a:rPr lang="sr-Cyrl-CS" sz="2800" smtClean="0"/>
              <a:t>облику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Храна</a:t>
            </a:r>
            <a:r>
              <a:rPr lang="en-US" sz="2800" smtClean="0"/>
              <a:t> </a:t>
            </a:r>
            <a:r>
              <a:rPr lang="sr-Cyrl-CS" sz="2800" smtClean="0"/>
              <a:t>која</a:t>
            </a:r>
            <a:r>
              <a:rPr lang="en-US" sz="2800" smtClean="0"/>
              <a:t> </a:t>
            </a:r>
            <a:r>
              <a:rPr lang="sr-Cyrl-CS" sz="2800" smtClean="0"/>
              <a:t>поред</a:t>
            </a:r>
            <a:r>
              <a:rPr lang="en-US" sz="2800" smtClean="0"/>
              <a:t> </a:t>
            </a:r>
            <a:r>
              <a:rPr lang="sr-Cyrl-CS" sz="2800" smtClean="0"/>
              <a:t>нутритивних</a:t>
            </a:r>
            <a:r>
              <a:rPr lang="en-US" sz="2800" smtClean="0"/>
              <a:t> </a:t>
            </a:r>
            <a:r>
              <a:rPr lang="sr-Cyrl-CS" sz="2800" smtClean="0"/>
              <a:t>ефеката</a:t>
            </a:r>
            <a:r>
              <a:rPr lang="en-US" sz="2800" smtClean="0"/>
              <a:t> </a:t>
            </a:r>
            <a:r>
              <a:rPr lang="sr-Cyrl-CS" sz="2800" smtClean="0"/>
              <a:t>има</a:t>
            </a:r>
            <a:r>
              <a:rPr lang="en-US" sz="2800" smtClean="0"/>
              <a:t> </a:t>
            </a:r>
            <a:r>
              <a:rPr lang="sr-Cyrl-CS" sz="2800" smtClean="0"/>
              <a:t>научно доказано</a:t>
            </a:r>
            <a:r>
              <a:rPr lang="en-US" sz="2800" smtClean="0"/>
              <a:t>, </a:t>
            </a: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на</a:t>
            </a:r>
            <a:r>
              <a:rPr lang="en-US" sz="2800" smtClean="0"/>
              <a:t> </a:t>
            </a:r>
            <a:r>
              <a:rPr lang="sr-Cyrl-CS" sz="2800" smtClean="0"/>
              <a:t>одређене</a:t>
            </a:r>
            <a:r>
              <a:rPr lang="en-US" sz="2800" smtClean="0"/>
              <a:t> </a:t>
            </a:r>
            <a:r>
              <a:rPr lang="sr-Cyrl-CS" sz="2800" smtClean="0"/>
              <a:t>функције</a:t>
            </a:r>
            <a:r>
              <a:rPr lang="en-US" sz="2800" smtClean="0"/>
              <a:t> </a:t>
            </a:r>
            <a:r>
              <a:rPr lang="sr-Cyrl-CS" sz="2800" smtClean="0"/>
              <a:t>организма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буде</a:t>
            </a:r>
            <a:r>
              <a:rPr lang="en-US" sz="2800" smtClean="0"/>
              <a:t> </a:t>
            </a:r>
            <a:r>
              <a:rPr lang="sr-Cyrl-CS" sz="2800" smtClean="0"/>
              <a:t>научно</a:t>
            </a:r>
            <a:r>
              <a:rPr lang="en-US" sz="2800" smtClean="0"/>
              <a:t> </a:t>
            </a:r>
            <a:r>
              <a:rPr lang="sr-Cyrl-CS" sz="2800" smtClean="0"/>
              <a:t>потврђено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се</a:t>
            </a:r>
            <a:r>
              <a:rPr lang="en-US" sz="2800" smtClean="0"/>
              <a:t> </a:t>
            </a:r>
            <a:r>
              <a:rPr lang="sr-Cyrl-CS" sz="2800" smtClean="0"/>
              <a:t>јави</a:t>
            </a:r>
            <a:r>
              <a:rPr lang="en-US" sz="2800" smtClean="0"/>
              <a:t> </a:t>
            </a:r>
            <a:r>
              <a:rPr lang="sr-Cyrl-CS" sz="2800" smtClean="0"/>
              <a:t>конзумирањем</a:t>
            </a:r>
            <a:r>
              <a:rPr lang="en-US" sz="2800" smtClean="0"/>
              <a:t> </a:t>
            </a:r>
            <a:r>
              <a:rPr lang="sr-Cyrl-CS" sz="2800" smtClean="0"/>
              <a:t>уобичајене</a:t>
            </a:r>
            <a:r>
              <a:rPr lang="en-US" sz="2800" smtClean="0"/>
              <a:t> </a:t>
            </a:r>
            <a:r>
              <a:rPr lang="sr-Cyrl-CS" sz="2800" smtClean="0"/>
              <a:t>количине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r>
              <a:rPr lang="en-US" sz="2800" smtClean="0"/>
              <a:t> </a:t>
            </a:r>
            <a:endParaRPr lang="sr-Latn-C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xmlns="" val="6866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772400" cy="712788"/>
          </a:xfrm>
        </p:spPr>
        <p:txBody>
          <a:bodyPr/>
          <a:lstStyle/>
          <a:p>
            <a:pPr eaLnBrk="1" hangingPunct="1"/>
            <a:r>
              <a:rPr lang="sr-Cyrl-CS" sz="3200" smtClean="0">
                <a:solidFill>
                  <a:srgbClr val="A50021"/>
                </a:solidFill>
              </a:rPr>
              <a:t>Дијететске</a:t>
            </a:r>
            <a:r>
              <a:rPr lang="sr-Latn-CS" sz="3200" smtClean="0">
                <a:solidFill>
                  <a:srgbClr val="A50021"/>
                </a:solidFill>
              </a:rPr>
              <a:t> </a:t>
            </a:r>
            <a:r>
              <a:rPr lang="sr-Cyrl-CS" sz="3200" smtClean="0">
                <a:solidFill>
                  <a:srgbClr val="A50021"/>
                </a:solidFill>
              </a:rPr>
              <a:t>намирнице</a:t>
            </a:r>
            <a:endParaRPr lang="en-US" sz="3200" smtClean="0">
              <a:solidFill>
                <a:srgbClr val="A5002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7796212" cy="4587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3000" smtClean="0"/>
              <a:t> су намирнице</a:t>
            </a:r>
            <a:r>
              <a:rPr lang="en-US" sz="3000" smtClean="0"/>
              <a:t> </a:t>
            </a:r>
            <a:r>
              <a:rPr lang="sr-Cyrl-CS" sz="3000" smtClean="0"/>
              <a:t>измењеног хемијског</a:t>
            </a:r>
            <a:r>
              <a:rPr lang="sr-Latn-CS" sz="3000" smtClean="0"/>
              <a:t> </a:t>
            </a:r>
            <a:r>
              <a:rPr lang="sr-Cyrl-CS" sz="3000" smtClean="0"/>
              <a:t>састава</a:t>
            </a:r>
            <a:r>
              <a:rPr lang="sr-Latn-CS" sz="3000" smtClean="0"/>
              <a:t> </a:t>
            </a:r>
            <a:r>
              <a:rPr lang="sr-Cyrl-CS" sz="3000" smtClean="0"/>
              <a:t>намењене</a:t>
            </a:r>
            <a:r>
              <a:rPr lang="en-US" sz="3000" smtClean="0"/>
              <a:t> </a:t>
            </a:r>
            <a:r>
              <a:rPr lang="sr-Cyrl-CS" sz="3000" smtClean="0"/>
              <a:t>особама</a:t>
            </a:r>
            <a:r>
              <a:rPr lang="en-US" sz="3000" smtClean="0"/>
              <a:t> </a:t>
            </a:r>
            <a:r>
              <a:rPr lang="sr-Cyrl-CS" sz="3000" smtClean="0"/>
              <a:t>са</a:t>
            </a:r>
            <a:r>
              <a:rPr lang="en-US" sz="3000" smtClean="0"/>
              <a:t> </a:t>
            </a:r>
            <a:r>
              <a:rPr lang="sr-Cyrl-CS" sz="3000" smtClean="0"/>
              <a:t>посебним</a:t>
            </a:r>
            <a:r>
              <a:rPr lang="en-US" sz="3000" smtClean="0"/>
              <a:t> </a:t>
            </a:r>
            <a:r>
              <a:rPr lang="sr-Cyrl-CS" sz="3000" smtClean="0"/>
              <a:t>потребама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000" smtClean="0"/>
              <a:t>Могу бити: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бебе</a:t>
            </a:r>
            <a:r>
              <a:rPr lang="en-US" sz="3000" smtClean="0"/>
              <a:t> </a:t>
            </a:r>
            <a:r>
              <a:rPr lang="sr-Cyrl-CS" sz="3000" smtClean="0"/>
              <a:t>и</a:t>
            </a:r>
            <a:r>
              <a:rPr lang="en-US" sz="3000" smtClean="0"/>
              <a:t> </a:t>
            </a:r>
            <a:r>
              <a:rPr lang="sr-Cyrl-CS" sz="3000" smtClean="0"/>
              <a:t>малу</a:t>
            </a:r>
            <a:r>
              <a:rPr lang="en-US" sz="3000" smtClean="0"/>
              <a:t> </a:t>
            </a:r>
            <a:r>
              <a:rPr lang="sr-Cyrl-CS" sz="3000" smtClean="0"/>
              <a:t>децу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 </a:t>
            </a:r>
            <a:r>
              <a:rPr lang="sr-Cyrl-CS" sz="3000" smtClean="0"/>
              <a:t>смањене</a:t>
            </a:r>
            <a:r>
              <a:rPr lang="en-US" sz="3000" smtClean="0"/>
              <a:t> </a:t>
            </a:r>
            <a:r>
              <a:rPr lang="sr-Cyrl-CS" sz="3000" smtClean="0"/>
              <a:t>енергетске</a:t>
            </a:r>
            <a:r>
              <a:rPr lang="en-US" sz="3000" smtClean="0"/>
              <a:t> </a:t>
            </a:r>
            <a:r>
              <a:rPr lang="sr-Cyrl-CS" sz="3000" smtClean="0"/>
              <a:t>вредности</a:t>
            </a:r>
            <a:r>
              <a:rPr lang="en-US" sz="3000" smtClean="0"/>
              <a:t> </a:t>
            </a:r>
            <a:r>
              <a:rPr lang="sr-Cyrl-CS" sz="3000" smtClean="0"/>
              <a:t>намењена</a:t>
            </a:r>
            <a:r>
              <a:rPr lang="en-US" sz="3000" smtClean="0"/>
              <a:t> </a:t>
            </a:r>
            <a:r>
              <a:rPr lang="sr-Cyrl-CS" sz="3000" smtClean="0"/>
              <a:t>особама</a:t>
            </a:r>
            <a:r>
              <a:rPr lang="en-US" sz="3000" smtClean="0"/>
              <a:t> </a:t>
            </a:r>
            <a:r>
              <a:rPr lang="sr-Cyrl-CS" sz="3000" smtClean="0"/>
              <a:t>које</a:t>
            </a:r>
            <a:r>
              <a:rPr lang="en-US" sz="3000" smtClean="0"/>
              <a:t> </a:t>
            </a:r>
            <a:r>
              <a:rPr lang="sr-Cyrl-CS" sz="3000" smtClean="0"/>
              <a:t>треба</a:t>
            </a:r>
            <a:r>
              <a:rPr lang="en-US" sz="3000" smtClean="0"/>
              <a:t> </a:t>
            </a:r>
            <a:r>
              <a:rPr lang="sr-Cyrl-CS" sz="3000" smtClean="0"/>
              <a:t>да</a:t>
            </a:r>
            <a:r>
              <a:rPr lang="en-US" sz="3000" smtClean="0"/>
              <a:t> </a:t>
            </a:r>
            <a:r>
              <a:rPr lang="sr-Cyrl-CS" sz="3000" smtClean="0"/>
              <a:t>редукују</a:t>
            </a:r>
            <a:r>
              <a:rPr lang="en-US" sz="3000" smtClean="0"/>
              <a:t> </a:t>
            </a:r>
            <a:r>
              <a:rPr lang="sr-Cyrl-CS" sz="3000" smtClean="0"/>
              <a:t>телесну</a:t>
            </a:r>
            <a:r>
              <a:rPr lang="en-US" sz="3000" smtClean="0"/>
              <a:t> </a:t>
            </a:r>
            <a:r>
              <a:rPr lang="sr-Cyrl-CS" sz="3000" smtClean="0"/>
              <a:t>масу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спортисте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посебне</a:t>
            </a:r>
            <a:r>
              <a:rPr lang="en-US" sz="3000" smtClean="0"/>
              <a:t> </a:t>
            </a:r>
            <a:r>
              <a:rPr lang="sr-Cyrl-CS" sz="3000" smtClean="0"/>
              <a:t>медицинске</a:t>
            </a:r>
            <a:r>
              <a:rPr lang="en-US" sz="3000" smtClean="0"/>
              <a:t> </a:t>
            </a:r>
            <a:r>
              <a:rPr lang="sr-Cyrl-CS" sz="3000" smtClean="0"/>
              <a:t>намене</a:t>
            </a:r>
            <a:endParaRPr lang="en-US" sz="3000" smtClean="0"/>
          </a:p>
          <a:p>
            <a:pPr eaLnBrk="1" hangingPunct="1">
              <a:lnSpc>
                <a:spcPct val="80000"/>
              </a:lnSpc>
            </a:pPr>
            <a:endParaRPr lang="en-US" sz="300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4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5"/>
          <p:cNvSpPr>
            <a:spLocks noChangeArrowheads="1"/>
          </p:cNvSpPr>
          <p:nvPr/>
        </p:nvSpPr>
        <p:spPr bwMode="auto">
          <a:xfrm>
            <a:off x="3638550" y="0"/>
            <a:ext cx="2590800" cy="1104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7" name="AutoShape 6"/>
          <p:cNvSpPr>
            <a:spLocks noChangeArrowheads="1"/>
          </p:cNvSpPr>
          <p:nvPr/>
        </p:nvSpPr>
        <p:spPr bwMode="auto">
          <a:xfrm>
            <a:off x="3143250" y="0"/>
            <a:ext cx="2343150" cy="10477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8" name="AutoShape 7"/>
          <p:cNvSpPr>
            <a:spLocks noChangeArrowheads="1"/>
          </p:cNvSpPr>
          <p:nvPr/>
        </p:nvSpPr>
        <p:spPr bwMode="auto">
          <a:xfrm>
            <a:off x="3086100" y="247650"/>
            <a:ext cx="2647950" cy="8763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1749" name="AutoShape 8"/>
          <p:cNvSpPr>
            <a:spLocks noChangeArrowheads="1"/>
          </p:cNvSpPr>
          <p:nvPr/>
        </p:nvSpPr>
        <p:spPr bwMode="auto">
          <a:xfrm>
            <a:off x="5248310" y="5219744"/>
            <a:ext cx="3173412" cy="36492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200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Cyrl-CS" b="1" dirty="0" smtClean="0">
                <a:solidFill>
                  <a:schemeClr val="bg1"/>
                </a:solidFill>
              </a:rPr>
              <a:t>формуле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sr-Cyrl-RS" b="1" dirty="0" smtClean="0">
                <a:solidFill>
                  <a:schemeClr val="bg1"/>
                </a:solidFill>
              </a:rPr>
              <a:t>за одојчад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0" name="AutoShape 9"/>
          <p:cNvSpPr>
            <a:spLocks noChangeArrowheads="1"/>
          </p:cNvSpPr>
          <p:nvPr/>
        </p:nvSpPr>
        <p:spPr bwMode="auto">
          <a:xfrm>
            <a:off x="5235575" y="4209819"/>
            <a:ext cx="3624263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CS" b="1" dirty="0">
                <a:solidFill>
                  <a:srgbClr val="FFFFCC"/>
                </a:solidFill>
              </a:rPr>
              <a:t>Храна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за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одојчад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и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малу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децу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1751" name="AutoShape 10"/>
          <p:cNvSpPr>
            <a:spLocks noChangeArrowheads="1"/>
          </p:cNvSpPr>
          <p:nvPr/>
        </p:nvSpPr>
        <p:spPr bwMode="auto">
          <a:xfrm>
            <a:off x="3053808" y="575569"/>
            <a:ext cx="2282825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1818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посебне медицинске намене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2" name="AutoShape 11"/>
          <p:cNvSpPr>
            <a:spLocks noChangeArrowheads="1"/>
          </p:cNvSpPr>
          <p:nvPr/>
        </p:nvSpPr>
        <p:spPr bwMode="auto">
          <a:xfrm>
            <a:off x="5734050" y="1158586"/>
            <a:ext cx="3125788" cy="6254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особе на дијети за мршављење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3" name="AutoShape 12"/>
          <p:cNvSpPr>
            <a:spLocks noChangeArrowheads="1"/>
          </p:cNvSpPr>
          <p:nvPr/>
        </p:nvSpPr>
        <p:spPr bwMode="auto">
          <a:xfrm>
            <a:off x="2297483" y="5584667"/>
            <a:ext cx="2690812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92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додаци исхрани (дијететски суплементи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5" name="Text Box 18"/>
          <p:cNvSpPr txBox="1">
            <a:spLocks noChangeArrowheads="1"/>
          </p:cNvSpPr>
          <p:nvPr/>
        </p:nvSpPr>
        <p:spPr bwMode="auto">
          <a:xfrm>
            <a:off x="3260725" y="141922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008981" y="2420888"/>
            <a:ext cx="4611688" cy="164465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ДИЈЕТЕТСКА</a:t>
            </a:r>
            <a:endParaRPr lang="sl-SI" sz="28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ХРАНА</a:t>
            </a:r>
            <a:endParaRPr lang="en-US" sz="2800" b="1" dirty="0">
              <a:solidFill>
                <a:srgbClr val="FFFF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59302" y="4209819"/>
            <a:ext cx="3383587" cy="776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храна за особе интолерантне на глутен</a:t>
            </a:r>
          </a:p>
        </p:txBody>
      </p:sp>
      <p:sp>
        <p:nvSpPr>
          <p:cNvPr id="6" name="Oval 5"/>
          <p:cNvSpPr/>
          <p:nvPr/>
        </p:nvSpPr>
        <p:spPr>
          <a:xfrm>
            <a:off x="259302" y="1490532"/>
            <a:ext cx="2160240" cy="10982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замене за со за људску исхрану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3771900" y="1714500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096000" y="19812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2362200" y="22860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2667000" y="40386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3390900" y="46863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4572000" y="41148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H="1">
            <a:off x="6400800" y="36576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112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052513"/>
            <a:ext cx="7796213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solidFill>
                  <a:srgbClr val="A50021"/>
                </a:solidFill>
              </a:rPr>
              <a:t/>
            </a:r>
            <a:br>
              <a:rPr lang="sr-Cyrl-CS" smtClean="0">
                <a:solidFill>
                  <a:srgbClr val="A50021"/>
                </a:solidFill>
              </a:rPr>
            </a:br>
            <a:r>
              <a:rPr lang="sr-Cyrl-CS" smtClean="0">
                <a:solidFill>
                  <a:schemeClr val="tx1"/>
                </a:solidFill>
              </a:rPr>
              <a:t>ДИЈЕТЕТСКИ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sr-Cyrl-CS" smtClean="0">
                <a:solidFill>
                  <a:schemeClr val="tx1"/>
                </a:solidFill>
              </a:rPr>
              <a:t>СУПЛЕМЕНТИ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7843838" cy="38989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500" smtClean="0"/>
              <a:t>     </a:t>
            </a:r>
            <a:r>
              <a:rPr lang="en-US" sz="2400" smtClean="0"/>
              <a:t>“</a:t>
            </a:r>
            <a:r>
              <a:rPr lang="sr-Cyrl-CS" sz="2400" smtClean="0"/>
              <a:t>Дијететски</a:t>
            </a:r>
            <a:r>
              <a:rPr lang="en-US" sz="2400" smtClean="0"/>
              <a:t> </a:t>
            </a:r>
            <a:r>
              <a:rPr lang="sr-Cyrl-CS" sz="2400" smtClean="0"/>
              <a:t>суплементи</a:t>
            </a:r>
            <a:r>
              <a:rPr lang="en-US" sz="2400" smtClean="0"/>
              <a:t> </a:t>
            </a:r>
            <a:r>
              <a:rPr lang="sr-Cyrl-CS" sz="2400" smtClean="0"/>
              <a:t>су</a:t>
            </a:r>
            <a:r>
              <a:rPr lang="en-US" sz="2400" smtClean="0"/>
              <a:t> </a:t>
            </a:r>
            <a:r>
              <a:rPr lang="sr-Cyrl-CS" sz="2400" smtClean="0"/>
              <a:t>намирнице</a:t>
            </a:r>
            <a:r>
              <a:rPr lang="en-US" sz="2400" smtClean="0"/>
              <a:t> </a:t>
            </a:r>
            <a:r>
              <a:rPr lang="sr-Cyrl-CS" sz="2400" smtClean="0"/>
              <a:t>које</a:t>
            </a:r>
            <a:r>
              <a:rPr lang="en-US" sz="2400" smtClean="0"/>
              <a:t> </a:t>
            </a:r>
            <a:r>
              <a:rPr lang="sr-Cyrl-CS" sz="2400" smtClean="0"/>
              <a:t>допуњују</a:t>
            </a:r>
            <a:r>
              <a:rPr lang="en-US" sz="2400" smtClean="0"/>
              <a:t> </a:t>
            </a:r>
            <a:r>
              <a:rPr lang="sr-Cyrl-CS" sz="2400" smtClean="0"/>
              <a:t>нормалну</a:t>
            </a:r>
            <a:r>
              <a:rPr lang="en-US" sz="2400" smtClean="0"/>
              <a:t> </a:t>
            </a:r>
            <a:r>
              <a:rPr lang="sr-Cyrl-CS" sz="2400" smtClean="0"/>
              <a:t>исхрану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представљају</a:t>
            </a:r>
            <a:r>
              <a:rPr lang="en-US" sz="2400" smtClean="0"/>
              <a:t> </a:t>
            </a:r>
            <a:r>
              <a:rPr lang="sr-Cyrl-CS" sz="2400" smtClean="0"/>
              <a:t>концентроване</a:t>
            </a:r>
            <a:r>
              <a:rPr lang="en-US" sz="2400" smtClean="0"/>
              <a:t> </a:t>
            </a:r>
            <a:r>
              <a:rPr lang="sr-Cyrl-CS" sz="2400" smtClean="0"/>
              <a:t>изворе</a:t>
            </a:r>
            <a:r>
              <a:rPr lang="en-US" sz="2400" smtClean="0"/>
              <a:t> </a:t>
            </a:r>
            <a:r>
              <a:rPr lang="sr-Cyrl-CS" sz="2400" smtClean="0"/>
              <a:t>витамина</a:t>
            </a:r>
            <a:r>
              <a:rPr lang="en-US" sz="2400" smtClean="0"/>
              <a:t>, </a:t>
            </a:r>
            <a:r>
              <a:rPr lang="sr-Cyrl-CS" sz="2400" smtClean="0"/>
              <a:t>минерала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других</a:t>
            </a:r>
            <a:r>
              <a:rPr lang="en-US" sz="2400" smtClean="0"/>
              <a:t> </a:t>
            </a:r>
            <a:r>
              <a:rPr lang="sr-Cyrl-CS" sz="2400" smtClean="0"/>
              <a:t>супстанци</a:t>
            </a:r>
            <a:r>
              <a:rPr lang="en-US" sz="2400" smtClean="0"/>
              <a:t> </a:t>
            </a:r>
            <a:r>
              <a:rPr lang="sr-Cyrl-CS" sz="2400" smtClean="0"/>
              <a:t>са</a:t>
            </a:r>
            <a:r>
              <a:rPr lang="en-US" sz="2400" smtClean="0"/>
              <a:t> </a:t>
            </a:r>
            <a:r>
              <a:rPr lang="sr-Cyrl-CS" sz="2400" smtClean="0"/>
              <a:t>хранљивим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физиолошким</a:t>
            </a:r>
            <a:r>
              <a:rPr lang="en-US" sz="2400" smtClean="0"/>
              <a:t> </a:t>
            </a:r>
            <a:r>
              <a:rPr lang="sr-Cyrl-CS" sz="2400" smtClean="0"/>
              <a:t>ефектом</a:t>
            </a:r>
            <a:r>
              <a:rPr lang="en-US" sz="2400" smtClean="0"/>
              <a:t>, </a:t>
            </a:r>
            <a:r>
              <a:rPr lang="sr-Cyrl-CS" sz="2400" smtClean="0"/>
              <a:t>појединачно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комбинацији</a:t>
            </a:r>
            <a:r>
              <a:rPr lang="en-US" sz="2400" smtClean="0"/>
              <a:t>, </a:t>
            </a:r>
            <a:r>
              <a:rPr lang="sr-Cyrl-CS" sz="2400" smtClean="0"/>
              <a:t>а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промету</a:t>
            </a:r>
            <a:r>
              <a:rPr lang="en-US" sz="2400" smtClean="0"/>
              <a:t> </a:t>
            </a:r>
            <a:r>
              <a:rPr lang="sr-Cyrl-CS" sz="2400" smtClean="0"/>
              <a:t>су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дозираним</a:t>
            </a:r>
            <a:r>
              <a:rPr lang="en-US" sz="2400" smtClean="0"/>
              <a:t> </a:t>
            </a:r>
            <a:r>
              <a:rPr lang="sr-Cyrl-CS" sz="2400" smtClean="0"/>
              <a:t>облицима</a:t>
            </a:r>
            <a:r>
              <a:rPr lang="en-US" sz="2400" smtClean="0"/>
              <a:t> </a:t>
            </a:r>
            <a:r>
              <a:rPr lang="sr-Cyrl-CS" sz="2400" smtClean="0"/>
              <a:t>дизајниране</a:t>
            </a:r>
            <a:r>
              <a:rPr lang="en-US" sz="2400" smtClean="0"/>
              <a:t> </a:t>
            </a:r>
            <a:r>
              <a:rPr lang="sr-Cyrl-CS" sz="2400" smtClean="0"/>
              <a:t>да</a:t>
            </a:r>
            <a:r>
              <a:rPr lang="en-US" sz="2400" smtClean="0"/>
              <a:t> </a:t>
            </a:r>
            <a:r>
              <a:rPr lang="sr-Cyrl-CS" sz="2400" smtClean="0"/>
              <a:t>се</a:t>
            </a:r>
            <a:r>
              <a:rPr lang="en-US" sz="2400" smtClean="0"/>
              <a:t> </a:t>
            </a:r>
            <a:r>
              <a:rPr lang="sr-Cyrl-CS" sz="2400" smtClean="0"/>
              <a:t>узимају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одмереним</a:t>
            </a:r>
            <a:r>
              <a:rPr lang="en-US" sz="2400" smtClean="0"/>
              <a:t> </a:t>
            </a:r>
            <a:r>
              <a:rPr lang="sr-Cyrl-CS" sz="2400" smtClean="0"/>
              <a:t>појединачним</a:t>
            </a:r>
            <a:r>
              <a:rPr lang="en-US" sz="2400" smtClean="0"/>
              <a:t> </a:t>
            </a:r>
            <a:r>
              <a:rPr lang="sr-Cyrl-CS" sz="2400" smtClean="0"/>
              <a:t>количинама</a:t>
            </a:r>
            <a:r>
              <a:rPr lang="en-US" sz="2400" smtClean="0"/>
              <a:t> (</a:t>
            </a:r>
            <a:r>
              <a:rPr lang="sr-Cyrl-CS" sz="2400" smtClean="0"/>
              <a:t>капсуле</a:t>
            </a:r>
            <a:r>
              <a:rPr lang="en-US" sz="2400" smtClean="0"/>
              <a:t>, </a:t>
            </a:r>
            <a:r>
              <a:rPr lang="sr-Cyrl-CS" sz="2400" smtClean="0"/>
              <a:t>пастиле</a:t>
            </a:r>
            <a:r>
              <a:rPr lang="en-US" sz="2400" smtClean="0"/>
              <a:t>, </a:t>
            </a:r>
            <a:r>
              <a:rPr lang="sr-Cyrl-CS" sz="2400" smtClean="0"/>
              <a:t>таблете</a:t>
            </a:r>
            <a:r>
              <a:rPr lang="en-US" sz="2400" smtClean="0"/>
              <a:t>, </a:t>
            </a:r>
            <a:r>
              <a:rPr lang="sr-Cyrl-CS" sz="2400" smtClean="0"/>
              <a:t>пилуле</a:t>
            </a:r>
            <a:r>
              <a:rPr lang="en-US" sz="2400" smtClean="0"/>
              <a:t>, </a:t>
            </a:r>
            <a:r>
              <a:rPr lang="sr-Cyrl-CS" sz="2400" smtClean="0"/>
              <a:t>кесице</a:t>
            </a:r>
            <a:r>
              <a:rPr lang="en-US" sz="2400" smtClean="0"/>
              <a:t> </a:t>
            </a:r>
            <a:r>
              <a:rPr lang="sr-Cyrl-CS" sz="2400" smtClean="0"/>
              <a:t>прашка</a:t>
            </a:r>
            <a:r>
              <a:rPr lang="en-US" sz="2400" smtClean="0"/>
              <a:t>, </a:t>
            </a:r>
            <a:r>
              <a:rPr lang="sr-Cyrl-CS" sz="2400" smtClean="0"/>
              <a:t>ампуле</a:t>
            </a:r>
            <a:r>
              <a:rPr lang="en-US" sz="2400" smtClean="0"/>
              <a:t> </a:t>
            </a:r>
            <a:r>
              <a:rPr lang="sr-Cyrl-CS" sz="2400" smtClean="0"/>
              <a:t>течности</a:t>
            </a:r>
            <a:r>
              <a:rPr lang="en-US" sz="2400" smtClean="0"/>
              <a:t>, </a:t>
            </a:r>
            <a:r>
              <a:rPr lang="sr-Cyrl-CS" sz="2400" smtClean="0"/>
              <a:t>бочице</a:t>
            </a:r>
            <a:r>
              <a:rPr lang="en-US" sz="2400" smtClean="0"/>
              <a:t> </a:t>
            </a:r>
            <a:r>
              <a:rPr lang="sr-Cyrl-CS" sz="2400" smtClean="0"/>
              <a:t>за</a:t>
            </a:r>
            <a:r>
              <a:rPr lang="en-US" sz="2400" smtClean="0"/>
              <a:t> </a:t>
            </a:r>
            <a:r>
              <a:rPr lang="sr-Cyrl-CS" sz="2400" smtClean="0"/>
              <a:t>дозирање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капима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сл</a:t>
            </a:r>
            <a:r>
              <a:rPr lang="en-US" sz="2400" smtClean="0"/>
              <a:t>.)”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endParaRPr lang="en-US" sz="1600" smtClean="0"/>
          </a:p>
        </p:txBody>
      </p:sp>
    </p:spTree>
    <p:extLst>
      <p:ext uri="{BB962C8B-B14F-4D97-AF65-F5344CB8AC3E}">
        <p14:creationId xmlns:p14="http://schemas.microsoft.com/office/powerpoint/2010/main" xmlns="" val="9691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200" dirty="0"/>
              <a:t>Дијететски производи зависно од састава и намене, стављају се у промет као:</a:t>
            </a:r>
            <a:br>
              <a:rPr lang="sr-Latn-RS" sz="3200" dirty="0"/>
            </a:br>
            <a:endParaRPr lang="sr-Latn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 smtClean="0"/>
              <a:t>1</a:t>
            </a:r>
            <a:r>
              <a:rPr lang="sr-Latn-RS" dirty="0"/>
              <a:t>) формуле за одојчад;</a:t>
            </a:r>
          </a:p>
          <a:p>
            <a:pPr marL="0" indent="0">
              <a:buNone/>
            </a:pPr>
            <a:r>
              <a:rPr lang="sr-Latn-RS" dirty="0"/>
              <a:t>2) храна за одојчад и малу децу;</a:t>
            </a:r>
          </a:p>
          <a:p>
            <a:pPr marL="0" indent="0">
              <a:buNone/>
            </a:pPr>
            <a:r>
              <a:rPr lang="sr-Latn-RS" dirty="0"/>
              <a:t>3) храна за особе на дијети за мршављење;</a:t>
            </a:r>
          </a:p>
          <a:p>
            <a:pPr marL="0" indent="0">
              <a:buNone/>
            </a:pPr>
            <a:r>
              <a:rPr lang="sr-Latn-RS" dirty="0"/>
              <a:t>4) храна за посебне медицинске намене;</a:t>
            </a:r>
          </a:p>
          <a:p>
            <a:pPr marL="0" indent="0">
              <a:buNone/>
            </a:pPr>
            <a:r>
              <a:rPr lang="sr-Latn-RS" dirty="0"/>
              <a:t>5) храна за особе интолерантне на глутен;</a:t>
            </a:r>
          </a:p>
          <a:p>
            <a:pPr marL="0" indent="0">
              <a:buNone/>
            </a:pPr>
            <a:r>
              <a:rPr lang="sr-Latn-RS" dirty="0"/>
              <a:t>6) замене за со за људску исхрану, и</a:t>
            </a:r>
          </a:p>
          <a:p>
            <a:pPr marL="0" indent="0">
              <a:buNone/>
            </a:pPr>
            <a:r>
              <a:rPr lang="sr-Latn-RS" dirty="0"/>
              <a:t>7) додаци исхрани (дијететски суплементи).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402832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33401"/>
            <a:ext cx="8280400" cy="570388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</a:pPr>
            <a:endParaRPr lang="sr-Cyrl-CS" sz="2400" b="1" dirty="0" smtClean="0">
              <a:solidFill>
                <a:schemeClr val="bg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Историјат</a:t>
            </a:r>
            <a:endParaRPr lang="sr-Cyrl-C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RS" sz="2600" dirty="0" smtClean="0">
                <a:solidFill>
                  <a:schemeClr val="tx1"/>
                </a:solidFill>
              </a:rPr>
              <a:t>Сви народи-стари Египат, Рим, Грчка, Вавилон, Персија, Феничани, Индија, Кина....</a:t>
            </a:r>
          </a:p>
          <a:p>
            <a:pPr algn="just">
              <a:lnSpc>
                <a:spcPct val="80000"/>
              </a:lnSpc>
            </a:pPr>
            <a:endParaRPr lang="sr-Cyrl-RS" sz="26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RS" sz="2600" dirty="0" smtClean="0">
                <a:solidFill>
                  <a:schemeClr val="tx1"/>
                </a:solidFill>
              </a:rPr>
              <a:t>Све религије</a:t>
            </a:r>
          </a:p>
          <a:p>
            <a:pPr algn="just">
              <a:lnSpc>
                <a:spcPct val="80000"/>
              </a:lnSpc>
            </a:pPr>
            <a:endParaRPr lang="sr-Cyrl-RS" sz="180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b="1" dirty="0" smtClean="0">
                <a:solidFill>
                  <a:schemeClr val="tx1"/>
                </a:solidFill>
              </a:rPr>
              <a:t>Отац медицине-Хипократ, 300 год. п.н.е.: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solidFill>
                  <a:schemeClr val="tx1"/>
                </a:solidFill>
              </a:rPr>
              <a:t>„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твој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,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твоја“</a:t>
            </a: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b="1" dirty="0" smtClean="0">
                <a:solidFill>
                  <a:schemeClr val="tx1"/>
                </a:solidFill>
              </a:rPr>
              <a:t>Џорџ Херберт (16 век) рекао је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dirty="0" smtClean="0">
                <a:solidFill>
                  <a:schemeClr val="tx1"/>
                </a:solidFill>
              </a:rPr>
              <a:t>„Ма ко био отац једне болести, </a:t>
            </a:r>
            <a:r>
              <a:rPr lang="sr-Cyrl-CS" sz="2400" u="sng" dirty="0" smtClean="0">
                <a:solidFill>
                  <a:schemeClr val="tx1"/>
                </a:solidFill>
              </a:rPr>
              <a:t>неправилна исхрана </a:t>
            </a:r>
            <a:r>
              <a:rPr lang="sr-Cyrl-CS" sz="2400" dirty="0" smtClean="0">
                <a:solidFill>
                  <a:schemeClr val="tx1"/>
                </a:solidFill>
              </a:rPr>
              <a:t>јој је мајка“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Latn-C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66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Дијететски производи се стављају у промет само као упаковани производи.</a:t>
            </a:r>
          </a:p>
          <a:p>
            <a:r>
              <a:rPr lang="sr-Latn-RS" dirty="0"/>
              <a:t>На сваком паковању дијететског производа мора бити наведена ознака „дијететски производ“, а за додатке исхрани </a:t>
            </a:r>
            <a:r>
              <a:rPr lang="sr-Latn-RS" dirty="0" smtClean="0"/>
              <a:t>мора </a:t>
            </a:r>
            <a:r>
              <a:rPr lang="sr-Latn-RS" dirty="0"/>
              <a:t>бити наведена ознака „додатак исхрани“.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42203172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sr-Latn-RS" dirty="0" smtClean="0"/>
              <a:t>Декларацијом</a:t>
            </a:r>
            <a:r>
              <a:rPr lang="sr-Latn-RS" dirty="0"/>
              <a:t>, презентацијом и рекламирањем дијететских производа не могу се приписивати својства превенције, третирања и лечења болести, или се позивати на таква својства.</a:t>
            </a:r>
          </a:p>
          <a:p>
            <a:r>
              <a:rPr lang="sr-Latn-RS" dirty="0" smtClean="0"/>
              <a:t>Дијететски </a:t>
            </a:r>
            <a:r>
              <a:rPr lang="sr-Latn-RS" dirty="0"/>
              <a:t>производи морају да имају истакнуту нутритивну декларацију у складу са захтевима прописа о декларисању и означавању упакованих намирница, осим ако овим правилником није другачије прописано.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234102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6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RS" dirty="0"/>
              <a:t>Здравствене изјаве не могу да:</a:t>
            </a:r>
          </a:p>
          <a:p>
            <a:pPr marL="0" indent="0">
              <a:buNone/>
            </a:pPr>
            <a:r>
              <a:rPr lang="sr-Latn-RS" dirty="0"/>
              <a:t>1) буду неистините, нејасне, двосмислене или да доводе у заблуду;</a:t>
            </a:r>
          </a:p>
          <a:p>
            <a:pPr marL="0" indent="0">
              <a:buNone/>
            </a:pPr>
            <a:r>
              <a:rPr lang="sr-Latn-RS" dirty="0" smtClean="0"/>
              <a:t>2) </a:t>
            </a:r>
            <a:r>
              <a:rPr lang="sr-Latn-RS" dirty="0"/>
              <a:t>доведу до повећања сумње у безбедност и нутритивну адекватност других намирница;</a:t>
            </a:r>
          </a:p>
          <a:p>
            <a:pPr marL="0" indent="0">
              <a:buNone/>
            </a:pPr>
            <a:r>
              <a:rPr lang="sr-Latn-RS" dirty="0"/>
              <a:t>3) подстичу или одобравају неумерено конзумирање хране;</a:t>
            </a:r>
          </a:p>
          <a:p>
            <a:pPr marL="0" indent="0">
              <a:buNone/>
            </a:pPr>
            <a:r>
              <a:rPr lang="sr-Latn-RS" dirty="0"/>
              <a:t>4) тврде, сугеришу или стављају до знања да уравнотежена и разноврсна исхрана не може да обезбеди одговарајуће количине хранљивих састојака;</a:t>
            </a:r>
          </a:p>
          <a:p>
            <a:pPr marL="0" indent="0">
              <a:buNone/>
            </a:pPr>
            <a:r>
              <a:rPr lang="sr-Latn-RS" dirty="0"/>
              <a:t>5) указују на промене у телесним функцијама које могу да повећају или развију страх код потрошача, било у текстуалном облику, сликом, графичким или симболичким представљањем.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24054714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5213"/>
            <a:ext cx="9144000" cy="5792787"/>
          </a:xfrm>
        </p:spPr>
        <p:txBody>
          <a:bodyPr/>
          <a:lstStyle/>
          <a:p>
            <a:pPr indent="22225">
              <a:lnSpc>
                <a:spcPct val="90000"/>
              </a:lnSpc>
              <a:buFontTx/>
              <a:buNone/>
            </a:pPr>
            <a:r>
              <a:rPr lang="sr-Latn-CS" sz="2200" smtClean="0">
                <a:solidFill>
                  <a:srgbClr val="FFFFCC"/>
                </a:solidFill>
              </a:rPr>
              <a:t>	</a:t>
            </a:r>
            <a:r>
              <a:rPr lang="sr-Cyrl-CS" sz="2200" smtClean="0"/>
              <a:t>За</a:t>
            </a:r>
            <a:r>
              <a:rPr lang="sr-Latn-CS" sz="2200" smtClean="0"/>
              <a:t> </a:t>
            </a:r>
            <a:r>
              <a:rPr lang="sr-Cyrl-CS" sz="2200" smtClean="0"/>
              <a:t>планирање</a:t>
            </a:r>
            <a:r>
              <a:rPr lang="sr-Latn-CS" sz="2200" smtClean="0"/>
              <a:t> </a:t>
            </a:r>
            <a:r>
              <a:rPr lang="sr-Cyrl-CS" sz="2200" smtClean="0"/>
              <a:t>правилне</a:t>
            </a:r>
            <a:r>
              <a:rPr lang="sr-Latn-CS" sz="2200" smtClean="0"/>
              <a:t> </a:t>
            </a:r>
            <a:r>
              <a:rPr lang="sr-Cyrl-CS" sz="2200" smtClean="0"/>
              <a:t>исхране</a:t>
            </a:r>
            <a:r>
              <a:rPr lang="sr-Latn-CS" sz="2200" smtClean="0"/>
              <a:t> </a:t>
            </a:r>
            <a:r>
              <a:rPr lang="sr-Cyrl-CS" sz="2200" smtClean="0"/>
              <a:t>већ 30 и више година година</a:t>
            </a:r>
            <a:r>
              <a:rPr lang="sr-Latn-CS" sz="2200" smtClean="0"/>
              <a:t> </a:t>
            </a:r>
            <a:r>
              <a:rPr lang="sr-Cyrl-CS" sz="2200" smtClean="0"/>
              <a:t>коришћена је</a:t>
            </a:r>
            <a:r>
              <a:rPr lang="sr-Latn-CS" sz="2200" smtClean="0"/>
              <a:t> </a:t>
            </a:r>
            <a:r>
              <a:rPr lang="sr-Cyrl-CS" sz="2200" b="1" smtClean="0"/>
              <a:t>Пирамида</a:t>
            </a:r>
            <a:r>
              <a:rPr lang="sr-Latn-CS" sz="2200" b="1" smtClean="0"/>
              <a:t> </a:t>
            </a:r>
            <a:r>
              <a:rPr lang="sr-Cyrl-CS" sz="2200" b="1" smtClean="0"/>
              <a:t>СЗО</a:t>
            </a:r>
            <a:r>
              <a:rPr lang="sr-Latn-CS" sz="2200" smtClean="0"/>
              <a:t>, </a:t>
            </a:r>
            <a:r>
              <a:rPr lang="sr-Cyrl-CS" sz="2200" smtClean="0"/>
              <a:t>(усклађену</a:t>
            </a:r>
            <a:r>
              <a:rPr lang="sr-Latn-CS" sz="2200" smtClean="0"/>
              <a:t> </a:t>
            </a:r>
            <a:r>
              <a:rPr lang="sr-Cyrl-CS" sz="2200" smtClean="0"/>
              <a:t>са</a:t>
            </a:r>
            <a:r>
              <a:rPr lang="sr-Latn-CS" sz="2200" smtClean="0"/>
              <a:t> </a:t>
            </a:r>
            <a:r>
              <a:rPr lang="sr-Cyrl-CS" sz="2200" smtClean="0"/>
              <a:t>европским</a:t>
            </a:r>
            <a:r>
              <a:rPr lang="sr-Latn-CS" sz="2200" smtClean="0"/>
              <a:t> </a:t>
            </a:r>
            <a:r>
              <a:rPr lang="sr-Cyrl-CS" sz="2200" smtClean="0"/>
              <a:t>препорукама).</a:t>
            </a:r>
          </a:p>
          <a:p>
            <a:pPr indent="22225">
              <a:lnSpc>
                <a:spcPct val="90000"/>
              </a:lnSpc>
              <a:buFontTx/>
              <a:buNone/>
            </a:pPr>
            <a:r>
              <a:rPr lang="sr-Cyrl-CS" sz="2200" smtClean="0"/>
              <a:t>На</a:t>
            </a:r>
            <a:r>
              <a:rPr lang="sr-Latn-CS" sz="2200" smtClean="0"/>
              <a:t> </a:t>
            </a:r>
            <a:r>
              <a:rPr lang="sr-Cyrl-CS" sz="2200" smtClean="0"/>
              <a:t>њој</a:t>
            </a:r>
            <a:r>
              <a:rPr lang="sr-Latn-CS" sz="2200" smtClean="0"/>
              <a:t> </a:t>
            </a:r>
            <a:r>
              <a:rPr lang="sr-Cyrl-CS" sz="2200" smtClean="0"/>
              <a:t>је</a:t>
            </a:r>
            <a:r>
              <a:rPr lang="sr-Latn-CS" sz="2200" smtClean="0"/>
              <a:t> </a:t>
            </a:r>
            <a:r>
              <a:rPr lang="sr-Cyrl-CS" sz="2200" smtClean="0"/>
              <a:t>сликовито приказана</a:t>
            </a:r>
            <a:r>
              <a:rPr lang="sr-Latn-CS" sz="2200" smtClean="0"/>
              <a:t> </a:t>
            </a:r>
            <a:r>
              <a:rPr lang="sr-Cyrl-CS" sz="2200" smtClean="0"/>
              <a:t>пожељна</a:t>
            </a:r>
            <a:r>
              <a:rPr lang="sr-Latn-CS" sz="2200" smtClean="0"/>
              <a:t> </a:t>
            </a:r>
            <a:r>
              <a:rPr lang="sr-Cyrl-CS" sz="2200" smtClean="0"/>
              <a:t>структура</a:t>
            </a:r>
            <a:r>
              <a:rPr lang="sr-Latn-CS" sz="2200" smtClean="0"/>
              <a:t> </a:t>
            </a:r>
            <a:r>
              <a:rPr lang="sr-Cyrl-CS" sz="2200" smtClean="0"/>
              <a:t>дневних</a:t>
            </a:r>
            <a:r>
              <a:rPr lang="sr-Latn-CS" sz="2200" smtClean="0"/>
              <a:t> </a:t>
            </a:r>
            <a:r>
              <a:rPr lang="sr-Cyrl-CS" sz="2200" smtClean="0"/>
              <a:t>уноса појединих група намирница</a:t>
            </a:r>
            <a:r>
              <a:rPr lang="en-US" sz="2200" smtClean="0"/>
              <a:t>:</a:t>
            </a:r>
            <a:endParaRPr lang="sr-Cyrl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основу</a:t>
            </a:r>
            <a:r>
              <a:rPr lang="sr-Latn-CS" sz="2200" smtClean="0"/>
              <a:t> </a:t>
            </a:r>
            <a:r>
              <a:rPr lang="sr-Cyrl-CS" sz="2200" smtClean="0"/>
              <a:t>чине</a:t>
            </a:r>
            <a:r>
              <a:rPr lang="sr-Latn-CS" sz="2200" smtClean="0"/>
              <a:t> </a:t>
            </a:r>
            <a:r>
              <a:rPr lang="sr-Cyrl-CS" sz="2200" smtClean="0"/>
              <a:t>житарице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производи</a:t>
            </a:r>
            <a:r>
              <a:rPr lang="sr-Latn-CS" sz="2200" smtClean="0"/>
              <a:t> </a:t>
            </a:r>
            <a:r>
              <a:rPr lang="sr-Cyrl-CS" sz="2200" smtClean="0"/>
              <a:t>од</a:t>
            </a:r>
            <a:r>
              <a:rPr lang="sr-Latn-CS" sz="2200" smtClean="0"/>
              <a:t> </a:t>
            </a:r>
            <a:r>
              <a:rPr lang="sr-Cyrl-CS" sz="2200" smtClean="0"/>
              <a:t>житарица</a:t>
            </a: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којих</a:t>
            </a:r>
            <a:r>
              <a:rPr lang="sr-Latn-CS" sz="2200" smtClean="0"/>
              <a:t> </a:t>
            </a:r>
            <a:r>
              <a:rPr lang="sr-Cyrl-CS" sz="2200" smtClean="0"/>
              <a:t>треба</a:t>
            </a:r>
            <a:r>
              <a:rPr lang="sr-Latn-CS" sz="2200" smtClean="0"/>
              <a:t> </a:t>
            </a:r>
            <a:r>
              <a:rPr lang="sr-Cyrl-CS" sz="2200" smtClean="0"/>
              <a:t>обезбедити</a:t>
            </a:r>
            <a:r>
              <a:rPr lang="sr-Latn-CS" sz="2200" smtClean="0"/>
              <a:t> </a:t>
            </a:r>
            <a:r>
              <a:rPr lang="sr-Latn-CS" sz="2200" b="1" smtClean="0"/>
              <a:t>30-45%</a:t>
            </a:r>
            <a:r>
              <a:rPr lang="sr-Latn-CS" sz="2200" smtClean="0"/>
              <a:t> </a:t>
            </a:r>
            <a:r>
              <a:rPr lang="sr-Cyrl-CS" sz="2200" smtClean="0"/>
              <a:t>дневно</a:t>
            </a:r>
            <a:r>
              <a:rPr lang="sr-Latn-CS" sz="2200" smtClean="0"/>
              <a:t> </a:t>
            </a:r>
            <a:r>
              <a:rPr lang="sr-Cyrl-CS" sz="2200" smtClean="0"/>
              <a:t>потребне</a:t>
            </a:r>
            <a:r>
              <a:rPr lang="sr-Latn-CS" sz="2200" smtClean="0"/>
              <a:t> </a:t>
            </a:r>
            <a:r>
              <a:rPr lang="sr-Cyrl-CS" sz="2200" smtClean="0"/>
              <a:t>енергије</a:t>
            </a:r>
            <a:r>
              <a:rPr lang="sr-Latn-CS" sz="2200" smtClean="0"/>
              <a:t>; </a:t>
            </a:r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поврћа</a:t>
            </a:r>
            <a:r>
              <a:rPr lang="sr-Latn-CS" sz="2200" smtClean="0"/>
              <a:t> </a:t>
            </a:r>
            <a:r>
              <a:rPr lang="sr-Latn-CS" sz="2200" b="1" smtClean="0"/>
              <a:t>15-25%</a:t>
            </a:r>
            <a:r>
              <a:rPr lang="sr-Latn-CS" sz="2200" smtClean="0"/>
              <a:t>,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воћа</a:t>
            </a:r>
            <a:r>
              <a:rPr lang="sr-Latn-CS" sz="2200" smtClean="0"/>
              <a:t> </a:t>
            </a:r>
            <a:r>
              <a:rPr lang="sr-Latn-CS" sz="2200" b="1" smtClean="0"/>
              <a:t>10-15%;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млека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млечних</a:t>
            </a:r>
            <a:r>
              <a:rPr lang="sr-Latn-CS" sz="2200" smtClean="0"/>
              <a:t> </a:t>
            </a:r>
            <a:r>
              <a:rPr lang="sr-Cyrl-CS" sz="2200" smtClean="0"/>
              <a:t>производа</a:t>
            </a:r>
            <a:r>
              <a:rPr lang="sr-Latn-CS" sz="2200" smtClean="0"/>
              <a:t> </a:t>
            </a:r>
            <a:r>
              <a:rPr lang="sr-Latn-CS" sz="2200" b="1" smtClean="0"/>
              <a:t>10%;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групе</a:t>
            </a:r>
            <a:r>
              <a:rPr lang="sr-Latn-CS" sz="2200" smtClean="0"/>
              <a:t> </a:t>
            </a:r>
            <a:r>
              <a:rPr lang="sr-Cyrl-CS" sz="2200" smtClean="0"/>
              <a:t>месо</a:t>
            </a:r>
            <a:r>
              <a:rPr lang="sr-Latn-CS" sz="2200" smtClean="0"/>
              <a:t>, </a:t>
            </a:r>
            <a:r>
              <a:rPr lang="sr-Cyrl-CS" sz="2200" smtClean="0"/>
              <a:t>јаја</a:t>
            </a:r>
            <a:r>
              <a:rPr lang="sr-Latn-CS" sz="2200" smtClean="0"/>
              <a:t>, </a:t>
            </a:r>
            <a:r>
              <a:rPr lang="sr-Cyrl-CS" sz="2200" smtClean="0"/>
              <a:t>риба</a:t>
            </a:r>
            <a:r>
              <a:rPr lang="sr-Latn-CS" sz="2200" smtClean="0"/>
              <a:t>, </a:t>
            </a:r>
            <a:r>
              <a:rPr lang="sr-Cyrl-CS" sz="2200" smtClean="0"/>
              <a:t>легуминозе</a:t>
            </a:r>
            <a:r>
              <a:rPr lang="sr-Latn-CS" sz="2200" smtClean="0"/>
              <a:t>, </a:t>
            </a:r>
            <a:r>
              <a:rPr lang="sr-Cyrl-CS" sz="2200" smtClean="0"/>
              <a:t>језграсто</a:t>
            </a:r>
            <a:r>
              <a:rPr lang="sr-Latn-CS" sz="2200" smtClean="0"/>
              <a:t> </a:t>
            </a:r>
            <a:r>
              <a:rPr lang="sr-Cyrl-CS" sz="2200" smtClean="0"/>
              <a:t>воће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друге</a:t>
            </a:r>
            <a:r>
              <a:rPr lang="sr-Latn-CS" sz="2200" smtClean="0"/>
              <a:t> </a:t>
            </a:r>
            <a:r>
              <a:rPr lang="sr-Cyrl-CS" sz="2200" smtClean="0"/>
              <a:t>семенке</a:t>
            </a:r>
            <a:r>
              <a:rPr lang="sr-Latn-CS" sz="2200" smtClean="0"/>
              <a:t> </a:t>
            </a:r>
            <a:r>
              <a:rPr lang="sr-Latn-CS" sz="2200" b="1" smtClean="0"/>
              <a:t>10%;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а</a:t>
            </a: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видљивих</a:t>
            </a:r>
            <a:r>
              <a:rPr lang="sr-Latn-CS" sz="2200" smtClean="0"/>
              <a:t> </a:t>
            </a:r>
            <a:r>
              <a:rPr lang="sr-Cyrl-CS" sz="2200" smtClean="0"/>
              <a:t>масноћа</a:t>
            </a:r>
            <a:r>
              <a:rPr lang="sr-Latn-CS" sz="2200" smtClean="0"/>
              <a:t>, </a:t>
            </a:r>
            <a:r>
              <a:rPr lang="sr-Cyrl-CS" sz="2200" smtClean="0"/>
              <a:t>шећера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слаткиша</a:t>
            </a:r>
            <a:r>
              <a:rPr lang="sr-Latn-CS" sz="2200" smtClean="0"/>
              <a:t> </a:t>
            </a:r>
            <a:r>
              <a:rPr lang="sr-Latn-CS" sz="2200" b="1" smtClean="0"/>
              <a:t>5%</a:t>
            </a:r>
            <a:r>
              <a:rPr lang="sr-Latn-CS" sz="2200" smtClean="0"/>
              <a:t>.</a:t>
            </a:r>
            <a:endParaRPr lang="en-US" sz="2200" smtClean="0"/>
          </a:p>
          <a:p>
            <a:pPr indent="22225">
              <a:buFontTx/>
              <a:buNone/>
            </a:pPr>
            <a:r>
              <a:rPr lang="sr-Cyrl-CS" sz="2200" b="1" smtClean="0"/>
              <a:t>Пирамида</a:t>
            </a:r>
            <a:r>
              <a:rPr lang="sr-Latn-CS" sz="2200" b="1" smtClean="0"/>
              <a:t> </a:t>
            </a:r>
            <a:r>
              <a:rPr lang="sr-Cyrl-CS" sz="2200" b="1" smtClean="0"/>
              <a:t>Здраве</a:t>
            </a:r>
            <a:r>
              <a:rPr lang="sr-Latn-CS" sz="2200" b="1" smtClean="0"/>
              <a:t> </a:t>
            </a:r>
            <a:r>
              <a:rPr lang="sr-Cyrl-CS" sz="2200" b="1" smtClean="0"/>
              <a:t>Исхране</a:t>
            </a:r>
            <a:r>
              <a:rPr lang="sr-Latn-CS" sz="2200" b="1" smtClean="0"/>
              <a:t> </a:t>
            </a:r>
            <a:r>
              <a:rPr lang="sr-Cyrl-RS" sz="2200" b="1" smtClean="0"/>
              <a:t>-</a:t>
            </a:r>
            <a:r>
              <a:rPr lang="en-US" sz="2200" b="1" smtClean="0"/>
              <a:t>Harvard</a:t>
            </a:r>
            <a:r>
              <a:rPr lang="sr-Latn-CS" sz="2200" b="1" smtClean="0"/>
              <a:t> </a:t>
            </a:r>
            <a:r>
              <a:rPr lang="en-US" sz="2200" b="1" smtClean="0"/>
              <a:t>School</a:t>
            </a:r>
            <a:r>
              <a:rPr lang="sr-Latn-CS" sz="2200" b="1" smtClean="0"/>
              <a:t> </a:t>
            </a:r>
            <a:r>
              <a:rPr lang="en-US" sz="2200" b="1" smtClean="0"/>
              <a:t>of</a:t>
            </a:r>
            <a:r>
              <a:rPr lang="sr-Latn-CS" sz="2200" b="1" smtClean="0"/>
              <a:t> </a:t>
            </a:r>
            <a:r>
              <a:rPr lang="en-US" sz="2200" b="1" smtClean="0"/>
              <a:t>Public</a:t>
            </a:r>
            <a:r>
              <a:rPr lang="sr-Latn-CS" sz="2200" b="1" smtClean="0"/>
              <a:t> </a:t>
            </a:r>
            <a:r>
              <a:rPr lang="en-US" sz="2200" b="1" smtClean="0"/>
              <a:t>Health</a:t>
            </a:r>
            <a:r>
              <a:rPr lang="sr-Latn-CS" sz="2200" b="1" smtClean="0"/>
              <a:t> </a:t>
            </a:r>
            <a:r>
              <a:rPr lang="sr-Cyrl-CS" sz="2200" b="1" smtClean="0"/>
              <a:t> од </a:t>
            </a:r>
            <a:r>
              <a:rPr lang="sr-Latn-CS" sz="2200" smtClean="0"/>
              <a:t>2005. </a:t>
            </a:r>
            <a:r>
              <a:rPr lang="sr-Cyrl-CS" sz="2200" smtClean="0"/>
              <a:t>године</a:t>
            </a:r>
            <a:r>
              <a:rPr lang="sr-Latn-CS" sz="2200" smtClean="0"/>
              <a:t>.</a:t>
            </a:r>
            <a:endParaRPr lang="sr-Cyrl-CS" sz="2200" smtClean="0"/>
          </a:p>
          <a:p>
            <a:pPr indent="22225">
              <a:buFontTx/>
              <a:buNone/>
            </a:pPr>
            <a:r>
              <a:rPr lang="sr-Cyrl-CS" sz="2200" b="1" smtClean="0"/>
              <a:t>Данас су у употреби и једна и друга пирамида правилне исхране.</a:t>
            </a:r>
            <a:endParaRPr lang="sr-Latn-CS" sz="2200" b="1" smtClean="0"/>
          </a:p>
          <a:p>
            <a:pPr indent="22225">
              <a:lnSpc>
                <a:spcPct val="90000"/>
              </a:lnSpc>
            </a:pPr>
            <a:endParaRPr lang="sr-Cyrl-RS" sz="2200" smtClean="0"/>
          </a:p>
          <a:p>
            <a:pPr indent="22225">
              <a:lnSpc>
                <a:spcPct val="90000"/>
              </a:lnSpc>
            </a:pP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xmlns="" val="38884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768" y="1124744"/>
            <a:ext cx="9036496" cy="5544616"/>
          </a:xfrm>
          <a:ln>
            <a:miter lim="800000"/>
            <a:headEnd/>
            <a:tailEnd/>
          </a:ln>
          <a:extLst/>
        </p:spPr>
        <p:txBody>
          <a:bodyPr numCol="2"/>
          <a:lstStyle/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>
              <a:buFontTx/>
              <a:buNone/>
              <a:defRPr/>
            </a:pPr>
            <a:r>
              <a:rPr lang="en-US" sz="2400" smtClean="0"/>
              <a:t>O</a:t>
            </a:r>
            <a:r>
              <a:rPr lang="sr-Cyrl-CS" sz="2400" smtClean="0"/>
              <a:t>птимална</a:t>
            </a:r>
            <a:r>
              <a:rPr lang="sr-Latn-CS" sz="2400" smtClean="0"/>
              <a:t> </a:t>
            </a:r>
            <a:r>
              <a:rPr lang="sr-Cyrl-CS" sz="2400" dirty="0" smtClean="0"/>
              <a:t>физичка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активност</a:t>
            </a:r>
            <a:r>
              <a:rPr lang="sr-Latn-CS" sz="2400" dirty="0" smtClean="0"/>
              <a:t>, </a:t>
            </a:r>
            <a:endParaRPr lang="en-US" sz="2400" dirty="0" smtClean="0"/>
          </a:p>
          <a:p>
            <a:pPr indent="14288">
              <a:buFontTx/>
              <a:buNone/>
              <a:defRPr/>
            </a:pPr>
            <a:r>
              <a:rPr lang="sr-Cyrl-CS" sz="2400" dirty="0" smtClean="0"/>
              <a:t>оптимална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телесна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тежина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endParaRPr lang="en-US" sz="2400" dirty="0" smtClean="0"/>
          </a:p>
          <a:p>
            <a:pPr indent="14288">
              <a:buFontTx/>
              <a:buNone/>
              <a:defRPr/>
            </a:pPr>
            <a:r>
              <a:rPr lang="sr-Cyrl-CS" sz="2400" dirty="0" smtClean="0"/>
              <a:t>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додати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, </a:t>
            </a:r>
            <a:r>
              <a:rPr lang="sr-Cyrl-CS" sz="2400" dirty="0" smtClean="0"/>
              <a:t>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исто</a:t>
            </a:r>
            <a:r>
              <a:rPr lang="sr-Latn-CS" sz="2400" dirty="0" smtClean="0"/>
              <a:t> </a:t>
            </a:r>
            <a:r>
              <a:rPr lang="sr-Cyrl-CS" sz="2400" dirty="0" smtClean="0"/>
              <a:t>тако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, </a:t>
            </a:r>
            <a:r>
              <a:rPr lang="sr-Cyrl-CS" sz="2400" dirty="0" smtClean="0"/>
              <a:t>гојазност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седентарни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начин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одузети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човека</a:t>
            </a:r>
            <a:r>
              <a:rPr lang="sr-Latn-CS" sz="2400" dirty="0" smtClean="0"/>
              <a:t>.</a:t>
            </a:r>
            <a:endParaRPr lang="en-US" sz="24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4183062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70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ЗАКОНСКА РЕГУЛАТИВА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FontTx/>
              <a:buNone/>
            </a:pPr>
            <a:r>
              <a:rPr lang="sr-Cyrl-RS" b="1" dirty="0" smtClean="0"/>
              <a:t>Национална </a:t>
            </a:r>
            <a:endParaRPr lang="en-US" b="1" dirty="0" smtClean="0"/>
          </a:p>
          <a:p>
            <a:pPr marL="0" indent="0">
              <a:buFontTx/>
              <a:buNone/>
            </a:pPr>
            <a:r>
              <a:rPr lang="en-US" dirty="0" smtClean="0"/>
              <a:t>ЗАКОН О БЕЗБЕДНОСТИ ХРАНЕ</a:t>
            </a:r>
          </a:p>
          <a:p>
            <a:pPr marL="0" indent="0">
              <a:buFontTx/>
              <a:buNone/>
            </a:pPr>
            <a:r>
              <a:rPr lang="sr-Cyrl-RS" dirty="0" smtClean="0"/>
              <a:t>Правилници</a:t>
            </a:r>
          </a:p>
          <a:p>
            <a:pPr marL="0" indent="0">
              <a:buFontTx/>
              <a:buNone/>
            </a:pPr>
            <a:r>
              <a:rPr lang="sr-Cyrl-RS" dirty="0" smtClean="0"/>
              <a:t>Правилник о дијететским производима</a:t>
            </a: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…..</a:t>
            </a:r>
          </a:p>
          <a:p>
            <a:pPr marL="0" indent="0">
              <a:buFontTx/>
              <a:buNone/>
            </a:pPr>
            <a:endParaRPr lang="sr-Cyrl-RS" dirty="0" smtClean="0"/>
          </a:p>
          <a:p>
            <a:pPr marL="0" indent="0" algn="ctr">
              <a:buFontTx/>
              <a:buNone/>
            </a:pPr>
            <a:r>
              <a:rPr lang="sr-Cyrl-RS" b="1" dirty="0" smtClean="0"/>
              <a:t>Међународна</a:t>
            </a:r>
            <a:endParaRPr lang="en-US" b="1" dirty="0" smtClean="0"/>
          </a:p>
          <a:p>
            <a:pPr marL="0" indent="0">
              <a:buFontTx/>
              <a:buNone/>
            </a:pPr>
            <a:r>
              <a:rPr lang="en-US" dirty="0" smtClean="0"/>
              <a:t>WHO</a:t>
            </a:r>
          </a:p>
          <a:p>
            <a:pPr marL="0" indent="0">
              <a:buFontTx/>
              <a:buNone/>
            </a:pPr>
            <a:r>
              <a:rPr lang="en-US" dirty="0" smtClean="0"/>
              <a:t>EFSA</a:t>
            </a:r>
          </a:p>
          <a:p>
            <a:pPr marL="0" indent="0">
              <a:buFontTx/>
              <a:buNone/>
            </a:pPr>
            <a:r>
              <a:rPr lang="en-US" dirty="0" smtClean="0"/>
              <a:t>FDA</a:t>
            </a:r>
          </a:p>
          <a:p>
            <a:pPr marL="0" indent="0">
              <a:buFontTx/>
              <a:buNone/>
            </a:pPr>
            <a:r>
              <a:rPr lang="en-US" dirty="0" smtClean="0"/>
              <a:t>CDC</a:t>
            </a:r>
          </a:p>
          <a:p>
            <a:pPr marL="0" indent="0" algn="ctr">
              <a:buFontTx/>
              <a:buNone/>
            </a:pPr>
            <a:endParaRPr lang="sr-Cyrl-RS" dirty="0" smtClean="0"/>
          </a:p>
          <a:p>
            <a:pPr marL="0" indent="0" algn="ctr">
              <a:buFontTx/>
              <a:buNone/>
            </a:pPr>
            <a:endParaRPr lang="sr-Cyrl-RS" dirty="0" smtClean="0"/>
          </a:p>
          <a:p>
            <a:pPr marL="0" indent="0" algn="ctr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31059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539750" y="1341438"/>
            <a:ext cx="7696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3200">
                <a:cs typeface="Times New Roman" pitchFamily="18" charset="0"/>
              </a:rPr>
              <a:t>ОСНОВНЕ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УЛОГЕ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ХРАНЕ</a:t>
            </a:r>
            <a:endParaRPr lang="en-US" sz="3200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200">
                <a:cs typeface="Times New Roman" pitchFamily="18" charset="0"/>
              </a:rPr>
              <a:t> 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1. </a:t>
            </a:r>
            <a:r>
              <a:rPr lang="sr-Cyrl-CS" b="1" i="1">
                <a:cs typeface="Times New Roman" pitchFamily="18" charset="0"/>
              </a:rPr>
              <a:t>ГРАДИВНА</a:t>
            </a:r>
            <a:r>
              <a:rPr lang="en-US" i="1">
                <a:cs typeface="Times New Roman" pitchFamily="18" charset="0"/>
              </a:rPr>
              <a:t>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RS">
                <a:cs typeface="Times New Roman" pitchFamily="18" charset="0"/>
              </a:rPr>
              <a:t>грађа ћелија, </a:t>
            </a:r>
            <a:r>
              <a:rPr lang="sr-Cyrl-CS">
                <a:cs typeface="Times New Roman" pitchFamily="18" charset="0"/>
              </a:rPr>
              <a:t>раст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развој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регенерација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2. </a:t>
            </a:r>
            <a:r>
              <a:rPr lang="sr-Cyrl-CS" b="1" i="1">
                <a:cs typeface="Times New Roman" pitchFamily="18" charset="0"/>
              </a:rPr>
              <a:t>ЕНЕРГЕТСКА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RS">
                <a:cs typeface="Times New Roman" pitchFamily="18" charset="0"/>
              </a:rPr>
              <a:t>(све животне активности)</a:t>
            </a:r>
            <a:r>
              <a:rPr lang="en-US">
                <a:cs typeface="Times New Roman" pitchFamily="18" charset="0"/>
              </a:rPr>
              <a:t> </a:t>
            </a:r>
            <a:endParaRPr lang="sr-Latn-CS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3. </a:t>
            </a:r>
            <a:r>
              <a:rPr lang="sr-Cyrl-RS" b="1" i="1">
                <a:cs typeface="Times New Roman" pitchFamily="18" charset="0"/>
              </a:rPr>
              <a:t>МЕТАБОЛИЧКА И ЕНДОКРИНА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CS">
                <a:cs typeface="Times New Roman" pitchFamily="18" charset="0"/>
              </a:rPr>
              <a:t>формирање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рад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ензимских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система, хормона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4.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RS" b="1" i="1">
                <a:cs typeface="Times New Roman" pitchFamily="18" charset="0"/>
              </a:rPr>
              <a:t>ЗАШТИТНА</a:t>
            </a:r>
            <a:endParaRPr lang="en-US" b="1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5.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CS" b="1" i="1">
                <a:cs typeface="Times New Roman" pitchFamily="18" charset="0"/>
              </a:rPr>
              <a:t>СОЦИЈАЛНА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социјално-</a:t>
            </a:r>
            <a:r>
              <a:rPr lang="sr-Cyrl-CS">
                <a:cs typeface="Times New Roman" pitchFamily="18" charset="0"/>
              </a:rPr>
              <a:t>психолошка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категорија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етничке карактеристике...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6. </a:t>
            </a:r>
            <a:r>
              <a:rPr lang="sr-Cyrl-CS" b="1" i="1">
                <a:cs typeface="Times New Roman" pitchFamily="18" charset="0"/>
              </a:rPr>
              <a:t>ПАТОЛОШКА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гојазност, </a:t>
            </a:r>
            <a:r>
              <a:rPr lang="sr-Cyrl-CS">
                <a:cs typeface="Times New Roman" pitchFamily="18" charset="0"/>
              </a:rPr>
              <a:t>малнутриције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 авитаминозе,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интоксикације, токсиинфекције...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>
              <a:solidFill>
                <a:srgbClr val="A5002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66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166938" y="650875"/>
            <a:ext cx="48101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RS" sz="3200" b="1" u="sng">
                <a:solidFill>
                  <a:srgbClr val="A50021"/>
                </a:solidFill>
              </a:rPr>
              <a:t>Подела нутритијената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643075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Органске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неорганске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Просте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сложене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Основне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r>
              <a:rPr lang="sr-Latn-CS" sz="3200">
                <a:solidFill>
                  <a:srgbClr val="A50021"/>
                </a:solidFill>
              </a:rPr>
              <a:t> (</a:t>
            </a:r>
            <a:r>
              <a:rPr lang="sr-Cyrl-CS" sz="3200">
                <a:solidFill>
                  <a:srgbClr val="A50021"/>
                </a:solidFill>
              </a:rPr>
              <a:t>Лиебиг</a:t>
            </a:r>
            <a:r>
              <a:rPr lang="sr-Latn-CS" sz="3200">
                <a:solidFill>
                  <a:srgbClr val="A50021"/>
                </a:solidFill>
              </a:rPr>
              <a:t>, 1842.)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Енергетске</a:t>
            </a:r>
            <a:r>
              <a:rPr lang="sr-Latn-CS" sz="3200">
                <a:solidFill>
                  <a:srgbClr val="A50021"/>
                </a:solidFill>
              </a:rPr>
              <a:t>, </a:t>
            </a:r>
            <a:r>
              <a:rPr lang="sr-Cyrl-CS" sz="3200">
                <a:solidFill>
                  <a:srgbClr val="A50021"/>
                </a:solidFill>
              </a:rPr>
              <a:t>градивне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Макронутрименте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микронутрименете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Есенцијелне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неесенцијелне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Слободне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везане</a:t>
            </a:r>
            <a:endParaRPr lang="en-US" sz="3200">
              <a:solidFill>
                <a:srgbClr val="A50021"/>
              </a:solidFill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4391025" y="3500438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6" name="Rectangle 4"/>
          <p:cNvSpPr>
            <a:spLocks noChangeArrowheads="1"/>
          </p:cNvSpPr>
          <p:nvPr/>
        </p:nvSpPr>
        <p:spPr bwMode="auto">
          <a:xfrm>
            <a:off x="4462463" y="35004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ORGANIZAM ČOVEKA</a:t>
            </a:r>
            <a:endParaRPr lang="en-US" b="1" i="1"/>
          </a:p>
          <a:p>
            <a:r>
              <a:rPr lang="en-US"/>
              <a:t>	60% voda</a:t>
            </a:r>
            <a:endParaRPr lang="en-US" i="1"/>
          </a:p>
          <a:p>
            <a:r>
              <a:rPr lang="en-US"/>
              <a:t>	16% proteini</a:t>
            </a:r>
            <a:endParaRPr lang="en-US" i="1"/>
          </a:p>
          <a:p>
            <a:r>
              <a:rPr lang="en-US"/>
              <a:t>	12% masti</a:t>
            </a:r>
            <a:endParaRPr lang="en-US" i="1"/>
          </a:p>
          <a:p>
            <a:r>
              <a:rPr lang="en-US"/>
              <a:t>	4,6% minerala</a:t>
            </a:r>
            <a:endParaRPr lang="en-US" i="1"/>
          </a:p>
          <a:p>
            <a:r>
              <a:rPr lang="en-US"/>
              <a:t>	0,3% ugljenih hidrata</a:t>
            </a:r>
          </a:p>
        </p:txBody>
      </p:sp>
      <p:sp>
        <p:nvSpPr>
          <p:cNvPr id="643078" name="Rectangle 6"/>
          <p:cNvSpPr>
            <a:spLocks noChangeArrowheads="1"/>
          </p:cNvSpPr>
          <p:nvPr/>
        </p:nvSpPr>
        <p:spPr bwMode="auto">
          <a:xfrm>
            <a:off x="3995738" y="1412875"/>
            <a:ext cx="4752975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4067175" y="1412875"/>
            <a:ext cx="32194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ОСНОВНЕ</a:t>
            </a:r>
            <a:endParaRPr lang="sr-Latn-CS" b="1"/>
          </a:p>
          <a:p>
            <a:r>
              <a:rPr lang="sr-Cyrl-CS" b="1"/>
              <a:t>Угљени</a:t>
            </a:r>
            <a:r>
              <a:rPr lang="sr-Latn-CS" b="1"/>
              <a:t> </a:t>
            </a:r>
            <a:r>
              <a:rPr lang="sr-Cyrl-CS" b="1"/>
              <a:t>хидрати</a:t>
            </a:r>
            <a:r>
              <a:rPr lang="sr-Latn-CS" b="1"/>
              <a:t>, </a:t>
            </a:r>
            <a:r>
              <a:rPr lang="sr-Cyrl-CS" b="1"/>
              <a:t>масти</a:t>
            </a:r>
            <a:r>
              <a:rPr lang="sr-Latn-CS" b="1"/>
              <a:t>, </a:t>
            </a:r>
            <a:r>
              <a:rPr lang="sr-Cyrl-CS" b="1"/>
              <a:t>протеини</a:t>
            </a:r>
            <a:endParaRPr lang="sr-Latn-CS" b="1" i="1"/>
          </a:p>
          <a:p>
            <a:r>
              <a:rPr lang="sr-Cyrl-CS" b="1"/>
              <a:t>ЗАШТИТНЕ</a:t>
            </a:r>
            <a:endParaRPr lang="sr-Latn-CS" b="1"/>
          </a:p>
          <a:p>
            <a:r>
              <a:rPr lang="sr-Cyrl-CS" b="1"/>
              <a:t>Витамини</a:t>
            </a:r>
            <a:r>
              <a:rPr lang="sr-Latn-CS" b="1"/>
              <a:t>, </a:t>
            </a:r>
            <a:r>
              <a:rPr lang="sr-Cyrl-CS" b="1"/>
              <a:t>минерали</a:t>
            </a:r>
            <a:endParaRPr lang="en-US"/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4140200" y="3573463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678363" y="37163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b="1"/>
              <a:t>ENERGETSKE</a:t>
            </a:r>
          </a:p>
          <a:p>
            <a:r>
              <a:rPr lang="sr-Latn-CS" b="1"/>
              <a:t>Masti, ugljeni hidrati</a:t>
            </a:r>
          </a:p>
          <a:p>
            <a:r>
              <a:rPr lang="sr-Latn-CS" b="1"/>
              <a:t>GRADIVNE</a:t>
            </a:r>
          </a:p>
          <a:p>
            <a:r>
              <a:rPr lang="sr-Latn-CS" b="1"/>
              <a:t>Proteini, Ca, P</a:t>
            </a:r>
          </a:p>
          <a:p>
            <a:r>
              <a:rPr lang="sr-Latn-CS" b="1"/>
              <a:t>ZAŠTITNE</a:t>
            </a:r>
          </a:p>
          <a:p>
            <a:r>
              <a:rPr lang="sr-Latn-CS" b="1"/>
              <a:t>Vitamini, minerali, proteini</a:t>
            </a:r>
            <a:endParaRPr lang="en-US"/>
          </a:p>
        </p:txBody>
      </p:sp>
      <p:sp>
        <p:nvSpPr>
          <p:cNvPr id="643082" name="Rectangle 10"/>
          <p:cNvSpPr>
            <a:spLocks noChangeArrowheads="1"/>
          </p:cNvSpPr>
          <p:nvPr/>
        </p:nvSpPr>
        <p:spPr bwMode="auto">
          <a:xfrm>
            <a:off x="4391025" y="3860800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3" name="Rectangle 11"/>
          <p:cNvSpPr>
            <a:spLocks noChangeArrowheads="1"/>
          </p:cNvSpPr>
          <p:nvPr/>
        </p:nvSpPr>
        <p:spPr bwMode="auto">
          <a:xfrm>
            <a:off x="4427538" y="4005263"/>
            <a:ext cx="50784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ЕСЕНЦИЈЕЛНЕ</a:t>
            </a:r>
            <a:r>
              <a:rPr lang="sr-Latn-CS" b="1"/>
              <a:t> (</a:t>
            </a:r>
            <a:r>
              <a:rPr lang="sr-Cyrl-CS" b="1"/>
              <a:t>неопходне</a:t>
            </a:r>
            <a:r>
              <a:rPr lang="sr-Latn-CS" b="1"/>
              <a:t>)</a:t>
            </a:r>
          </a:p>
          <a:p>
            <a:r>
              <a:rPr lang="sr-Cyrl-CS" b="1"/>
              <a:t>Не</a:t>
            </a:r>
            <a:r>
              <a:rPr lang="sr-Latn-CS" b="1"/>
              <a:t> </a:t>
            </a:r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r>
              <a:rPr lang="sr-Latn-CS" b="1"/>
              <a:t>, </a:t>
            </a:r>
            <a:r>
              <a:rPr lang="sr-Cyrl-CS" b="1"/>
              <a:t>морају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унети</a:t>
            </a:r>
            <a:r>
              <a:rPr lang="sr-Latn-CS" b="1"/>
              <a:t> </a:t>
            </a:r>
            <a:r>
              <a:rPr lang="sr-Cyrl-CS" b="1"/>
              <a:t>храном</a:t>
            </a:r>
            <a:endParaRPr lang="sr-Latn-CS" b="1"/>
          </a:p>
          <a:p>
            <a:r>
              <a:rPr lang="sr-Cyrl-CS" b="1"/>
              <a:t>НЕЕСЕНЦИЈЕЛНЕ</a:t>
            </a:r>
            <a:endParaRPr lang="sr-Latn-CS" b="1"/>
          </a:p>
          <a:p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79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2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77" grpId="0" animBg="1"/>
      <p:bldP spid="643077" grpId="1" animBg="1"/>
      <p:bldP spid="643076" grpId="0"/>
      <p:bldP spid="643076" grpId="1"/>
      <p:bldP spid="643078" grpId="0" animBg="1"/>
      <p:bldP spid="643078" grpId="1" animBg="1"/>
      <p:bldP spid="643079" grpId="0"/>
      <p:bldP spid="643079" grpId="1"/>
      <p:bldP spid="643080" grpId="0" animBg="1"/>
      <p:bldP spid="643080" grpId="1" animBg="1"/>
      <p:bldP spid="643081" grpId="0"/>
      <p:bldP spid="643081" grpId="1"/>
      <p:bldP spid="643082" grpId="0" animBg="1"/>
      <p:bldP spid="643082" grpId="1" animBg="1"/>
      <p:bldP spid="643083" grpId="0"/>
      <p:bldP spid="643083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Макронутритијенти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Угљени хидрати</a:t>
            </a:r>
          </a:p>
          <a:p>
            <a:pPr>
              <a:buNone/>
            </a:pPr>
            <a:r>
              <a:rPr lang="sr-Cyrl-RS" dirty="0" smtClean="0"/>
              <a:t>Масти </a:t>
            </a:r>
          </a:p>
          <a:p>
            <a:pPr>
              <a:buNone/>
            </a:pPr>
            <a:r>
              <a:rPr lang="sr-Cyrl-RS" dirty="0" smtClean="0"/>
              <a:t>Беланчевине </a:t>
            </a:r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RS" dirty="0" smtClean="0"/>
              <a:t>Улоге, значај, поделе, нутритивни извори, метаболизам, дневне потребе, поремећаји метаболизма, могућности суплементације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Микронутритијенти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dirty="0" smtClean="0"/>
              <a:t>ВИТАМИНИ</a:t>
            </a: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en-US" dirty="0" err="1" smtClean="0"/>
              <a:t>Vitamini</a:t>
            </a:r>
            <a:r>
              <a:rPr lang="en-US" dirty="0" smtClean="0"/>
              <a:t>- A, D, E, K</a:t>
            </a:r>
          </a:p>
          <a:p>
            <a:pPr>
              <a:buNone/>
            </a:pPr>
            <a:r>
              <a:rPr lang="en-US" dirty="0" err="1" smtClean="0"/>
              <a:t>Vitamini</a:t>
            </a:r>
            <a:r>
              <a:rPr lang="en-US" dirty="0" smtClean="0"/>
              <a:t>- C, B </a:t>
            </a:r>
            <a:r>
              <a:rPr lang="en-US" dirty="0" err="1" smtClean="0"/>
              <a:t>kompleks</a:t>
            </a:r>
            <a:endParaRPr lang="en-US" dirty="0" smtClean="0"/>
          </a:p>
          <a:p>
            <a:pPr>
              <a:buNone/>
            </a:pPr>
            <a:r>
              <a:rPr lang="sr-Cyrl-RS" dirty="0" smtClean="0"/>
              <a:t>Улоге, значај, поделе, нутритивни извори, метаболизам, дневне потребе могућности суплементације, могуће интеракције са састојцима хране, дијететским суплементима и лековима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2209800" y="23622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819400" y="1981200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914400" y="25146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ЛИПОСОЛУБИЛНИ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038600" y="1905000"/>
            <a:ext cx="2971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ХИДРОСОЛУБИЛНИ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642350" cy="526297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2746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r-Latn-CS" sz="2400" dirty="0">
              <a:solidFill>
                <a:srgbClr val="FFFFCC"/>
              </a:solidFill>
            </a:endParaRPr>
          </a:p>
          <a:p>
            <a:pPr eaLnBrk="1" hangingPunct="1"/>
            <a:endParaRPr lang="en-US" sz="2400" dirty="0"/>
          </a:p>
          <a:p>
            <a:pPr algn="ctr" eaLnBrk="1" hangingPunct="1"/>
            <a:r>
              <a:rPr lang="sr-Cyrl-RS" sz="2400" dirty="0" smtClean="0"/>
              <a:t>УЛОГЕ</a:t>
            </a:r>
            <a:endParaRPr lang="en-US" sz="2400" dirty="0"/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 smtClean="0"/>
              <a:t>1</a:t>
            </a:r>
            <a:r>
              <a:rPr lang="sr-Cyrl-CS" sz="2400" dirty="0"/>
              <a:t>. </a:t>
            </a:r>
            <a:r>
              <a:rPr lang="sr-Cyrl-CS" sz="2400" dirty="0" smtClean="0"/>
              <a:t>структура</a:t>
            </a:r>
            <a:r>
              <a:rPr lang="en-US" sz="2400" dirty="0" smtClean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/>
              <a:t>изградњу</a:t>
            </a:r>
            <a:r>
              <a:rPr lang="en-US" sz="2400" dirty="0"/>
              <a:t> </a:t>
            </a:r>
            <a:r>
              <a:rPr lang="sr-Cyrl-CS" sz="2400" dirty="0"/>
              <a:t>ћелија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ткива</a:t>
            </a:r>
            <a:r>
              <a:rPr lang="en-US" sz="2400" dirty="0"/>
              <a:t>, </a:t>
            </a:r>
            <a:r>
              <a:rPr lang="sr-Cyrl-CS" sz="2400" dirty="0"/>
              <a:t>раст</a:t>
            </a:r>
            <a:r>
              <a:rPr lang="en-US" sz="2400" dirty="0"/>
              <a:t>, </a:t>
            </a:r>
            <a:r>
              <a:rPr lang="sr-Cyrl-CS" sz="2400" dirty="0"/>
              <a:t>развој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   </a:t>
            </a:r>
            <a:r>
              <a:rPr lang="sr-Cyrl-CS" sz="2400" dirty="0"/>
              <a:t>регенерацију</a:t>
            </a:r>
            <a:r>
              <a:rPr lang="en-US" sz="2400" dirty="0"/>
              <a:t>) </a:t>
            </a:r>
            <a:r>
              <a:rPr lang="sr-Cyrl-CS" sz="2400" dirty="0"/>
              <a:t>и</a:t>
            </a:r>
            <a:r>
              <a:rPr lang="sr-Latn-CS" sz="2400" dirty="0"/>
              <a:t>	</a:t>
            </a:r>
            <a:endParaRPr lang="en-US" sz="2400" dirty="0"/>
          </a:p>
          <a:p>
            <a:pPr eaLnBrk="1" hangingPunct="1"/>
            <a:r>
              <a:rPr lang="sr-Cyrl-CS" sz="2400" dirty="0"/>
              <a:t>2. </a:t>
            </a:r>
            <a:r>
              <a:rPr lang="sr-Cyrl-CS" sz="2400" dirty="0" smtClean="0"/>
              <a:t>функција</a:t>
            </a:r>
            <a:r>
              <a:rPr lang="en-US" sz="2400" dirty="0" smtClean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 smtClean="0"/>
              <a:t>енергетска</a:t>
            </a:r>
            <a:r>
              <a:rPr lang="en-US" sz="2400" dirty="0" smtClean="0"/>
              <a:t>, </a:t>
            </a:r>
            <a:r>
              <a:rPr lang="sr-Cyrl-CS" sz="2400" dirty="0"/>
              <a:t>метаболичко</a:t>
            </a:r>
            <a:r>
              <a:rPr lang="en-US" sz="2400" dirty="0"/>
              <a:t>-</a:t>
            </a:r>
            <a:r>
              <a:rPr lang="sr-Cyrl-CS" sz="2400" dirty="0" smtClean="0"/>
              <a:t>регулаторна</a:t>
            </a:r>
            <a:r>
              <a:rPr lang="en-US" sz="2400" dirty="0" smtClean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 smtClean="0"/>
              <a:t>заштитна</a:t>
            </a:r>
            <a:r>
              <a:rPr lang="en-US" sz="2400" dirty="0" smtClean="0"/>
              <a:t>).</a:t>
            </a:r>
            <a:endParaRPr lang="en-US" sz="2400" dirty="0"/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/>
              <a:t>Добро</a:t>
            </a:r>
            <a:r>
              <a:rPr lang="en-US" sz="2400" dirty="0"/>
              <a:t> </a:t>
            </a:r>
            <a:r>
              <a:rPr lang="sr-Cyrl-CS" sz="2400" dirty="0"/>
              <a:t>здравље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заштиту</a:t>
            </a:r>
            <a:r>
              <a:rPr lang="en-US" sz="2400" dirty="0"/>
              <a:t> </a:t>
            </a:r>
            <a:r>
              <a:rPr lang="sr-Cyrl-CS" sz="2400" dirty="0"/>
              <a:t>од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</a:t>
            </a:r>
            <a:r>
              <a:rPr lang="sr-Cyrl-CS" sz="2400" dirty="0"/>
              <a:t>пружа</a:t>
            </a:r>
            <a:r>
              <a:rPr lang="en-US" sz="2400" dirty="0"/>
              <a:t> </a:t>
            </a:r>
            <a:r>
              <a:rPr lang="sr-Cyrl-CS" sz="2400" dirty="0"/>
              <a:t>само</a:t>
            </a:r>
            <a:r>
              <a:rPr lang="en-US" sz="2400" dirty="0"/>
              <a:t> </a:t>
            </a:r>
            <a:r>
              <a:rPr lang="sr-Cyrl-CS" sz="2400" dirty="0"/>
              <a:t>избалансирана,</a:t>
            </a:r>
            <a:r>
              <a:rPr lang="en-US" sz="2400" dirty="0"/>
              <a:t> </a:t>
            </a:r>
            <a:r>
              <a:rPr lang="sr-Cyrl-CS" sz="2400" dirty="0"/>
              <a:t>мешовита,</a:t>
            </a:r>
            <a:r>
              <a:rPr lang="en-US" sz="2400" dirty="0"/>
              <a:t> </a:t>
            </a:r>
            <a:r>
              <a:rPr lang="sr-Cyrl-CS" sz="2400" dirty="0"/>
              <a:t>исхрана</a:t>
            </a:r>
            <a:r>
              <a:rPr lang="en-US" sz="2400" dirty="0"/>
              <a:t> </a:t>
            </a:r>
            <a:r>
              <a:rPr lang="sr-Cyrl-CS" sz="2400" dirty="0"/>
              <a:t>која</a:t>
            </a:r>
            <a:r>
              <a:rPr lang="en-US" sz="2400" dirty="0"/>
              <a:t> </a:t>
            </a:r>
            <a:r>
              <a:rPr lang="sr-Cyrl-CS" sz="2400" dirty="0"/>
              <a:t>садржи</a:t>
            </a:r>
            <a:r>
              <a:rPr lang="en-US" sz="2400" dirty="0"/>
              <a:t> </a:t>
            </a:r>
            <a:r>
              <a:rPr lang="sr-Cyrl-CS" sz="2400" dirty="0"/>
              <a:t>све</a:t>
            </a:r>
            <a:r>
              <a:rPr lang="en-US" sz="2400" dirty="0"/>
              <a:t> </a:t>
            </a:r>
            <a:r>
              <a:rPr lang="sr-Cyrl-CS" sz="2400" dirty="0"/>
              <a:t>потребне</a:t>
            </a:r>
            <a:r>
              <a:rPr lang="en-US" sz="2400" dirty="0"/>
              <a:t> </a:t>
            </a:r>
            <a:r>
              <a:rPr lang="sr-Cyrl-CS" sz="2400" dirty="0"/>
              <a:t>макро и </a:t>
            </a:r>
            <a:r>
              <a:rPr lang="sr-Cyrl-CS" sz="2400" dirty="0" smtClean="0"/>
              <a:t>микронутријенте.</a:t>
            </a:r>
            <a:endParaRPr lang="en-US" sz="2400" dirty="0"/>
          </a:p>
          <a:p>
            <a:pPr eaLnBrk="1" hangingPunct="1"/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endParaRPr lang="en-US" sz="24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8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Микронутритијенти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Минералне материје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2971800" y="2057400"/>
            <a:ext cx="1143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114800" y="2057400"/>
            <a:ext cx="1143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1143000" y="2362200"/>
            <a:ext cx="2609894" cy="1210581"/>
          </a:xfrm>
          <a:custGeom>
            <a:avLst/>
            <a:gdLst>
              <a:gd name="connsiteX0" fmla="*/ 20892 w 2609894"/>
              <a:gd name="connsiteY0" fmla="*/ 352452 h 1210581"/>
              <a:gd name="connsiteX1" fmla="*/ 34959 w 2609894"/>
              <a:gd name="connsiteY1" fmla="*/ 408723 h 1210581"/>
              <a:gd name="connsiteX2" fmla="*/ 63095 w 2609894"/>
              <a:gd name="connsiteY2" fmla="*/ 464994 h 1210581"/>
              <a:gd name="connsiteX3" fmla="*/ 91230 w 2609894"/>
              <a:gd name="connsiteY3" fmla="*/ 676009 h 1210581"/>
              <a:gd name="connsiteX4" fmla="*/ 147501 w 2609894"/>
              <a:gd name="connsiteY4" fmla="*/ 760415 h 1210581"/>
              <a:gd name="connsiteX5" fmla="*/ 245975 w 2609894"/>
              <a:gd name="connsiteY5" fmla="*/ 872957 h 1210581"/>
              <a:gd name="connsiteX6" fmla="*/ 288178 w 2609894"/>
              <a:gd name="connsiteY6" fmla="*/ 901092 h 1210581"/>
              <a:gd name="connsiteX7" fmla="*/ 330381 w 2609894"/>
              <a:gd name="connsiteY7" fmla="*/ 943295 h 1210581"/>
              <a:gd name="connsiteX8" fmla="*/ 414787 w 2609894"/>
              <a:gd name="connsiteY8" fmla="*/ 957363 h 1210581"/>
              <a:gd name="connsiteX9" fmla="*/ 527329 w 2609894"/>
              <a:gd name="connsiteY9" fmla="*/ 1013634 h 1210581"/>
              <a:gd name="connsiteX10" fmla="*/ 738344 w 2609894"/>
              <a:gd name="connsiteY10" fmla="*/ 1041769 h 1210581"/>
              <a:gd name="connsiteX11" fmla="*/ 963427 w 2609894"/>
              <a:gd name="connsiteY11" fmla="*/ 1112108 h 1210581"/>
              <a:gd name="connsiteX12" fmla="*/ 1033766 w 2609894"/>
              <a:gd name="connsiteY12" fmla="*/ 1126175 h 1210581"/>
              <a:gd name="connsiteX13" fmla="*/ 1090036 w 2609894"/>
              <a:gd name="connsiteY13" fmla="*/ 1140243 h 1210581"/>
              <a:gd name="connsiteX14" fmla="*/ 1160375 w 2609894"/>
              <a:gd name="connsiteY14" fmla="*/ 1154311 h 1210581"/>
              <a:gd name="connsiteX15" fmla="*/ 1216646 w 2609894"/>
              <a:gd name="connsiteY15" fmla="*/ 1168378 h 1210581"/>
              <a:gd name="connsiteX16" fmla="*/ 1258849 w 2609894"/>
              <a:gd name="connsiteY16" fmla="*/ 1182446 h 1210581"/>
              <a:gd name="connsiteX17" fmla="*/ 1399526 w 2609894"/>
              <a:gd name="connsiteY17" fmla="*/ 1210581 h 1210581"/>
              <a:gd name="connsiteX18" fmla="*/ 2271723 w 2609894"/>
              <a:gd name="connsiteY18" fmla="*/ 1196514 h 1210581"/>
              <a:gd name="connsiteX19" fmla="*/ 2313926 w 2609894"/>
              <a:gd name="connsiteY19" fmla="*/ 1182446 h 1210581"/>
              <a:gd name="connsiteX20" fmla="*/ 2468670 w 2609894"/>
              <a:gd name="connsiteY20" fmla="*/ 1154311 h 1210581"/>
              <a:gd name="connsiteX21" fmla="*/ 2496806 w 2609894"/>
              <a:gd name="connsiteY21" fmla="*/ 1112108 h 1210581"/>
              <a:gd name="connsiteX22" fmla="*/ 2510873 w 2609894"/>
              <a:gd name="connsiteY22" fmla="*/ 1069905 h 1210581"/>
              <a:gd name="connsiteX23" fmla="*/ 2539009 w 2609894"/>
              <a:gd name="connsiteY23" fmla="*/ 1041769 h 1210581"/>
              <a:gd name="connsiteX24" fmla="*/ 2553076 w 2609894"/>
              <a:gd name="connsiteY24" fmla="*/ 999566 h 1210581"/>
              <a:gd name="connsiteX25" fmla="*/ 2581212 w 2609894"/>
              <a:gd name="connsiteY25" fmla="*/ 957363 h 1210581"/>
              <a:gd name="connsiteX26" fmla="*/ 2609347 w 2609894"/>
              <a:gd name="connsiteY26" fmla="*/ 872957 h 1210581"/>
              <a:gd name="connsiteX27" fmla="*/ 2595279 w 2609894"/>
              <a:gd name="connsiteY27" fmla="*/ 718212 h 1210581"/>
              <a:gd name="connsiteX28" fmla="*/ 2539009 w 2609894"/>
              <a:gd name="connsiteY28" fmla="*/ 633806 h 1210581"/>
              <a:gd name="connsiteX29" fmla="*/ 2510873 w 2609894"/>
              <a:gd name="connsiteY29" fmla="*/ 605671 h 1210581"/>
              <a:gd name="connsiteX30" fmla="*/ 2454603 w 2609894"/>
              <a:gd name="connsiteY30" fmla="*/ 591603 h 1210581"/>
              <a:gd name="connsiteX31" fmla="*/ 2426467 w 2609894"/>
              <a:gd name="connsiteY31" fmla="*/ 563468 h 1210581"/>
              <a:gd name="connsiteX32" fmla="*/ 2370196 w 2609894"/>
              <a:gd name="connsiteY32" fmla="*/ 535332 h 1210581"/>
              <a:gd name="connsiteX33" fmla="*/ 2342061 w 2609894"/>
              <a:gd name="connsiteY33" fmla="*/ 493129 h 1210581"/>
              <a:gd name="connsiteX34" fmla="*/ 2299858 w 2609894"/>
              <a:gd name="connsiteY34" fmla="*/ 479061 h 1210581"/>
              <a:gd name="connsiteX35" fmla="*/ 2215452 w 2609894"/>
              <a:gd name="connsiteY35" fmla="*/ 436858 h 1210581"/>
              <a:gd name="connsiteX36" fmla="*/ 2145113 w 2609894"/>
              <a:gd name="connsiteY36" fmla="*/ 380588 h 1210581"/>
              <a:gd name="connsiteX37" fmla="*/ 2060707 w 2609894"/>
              <a:gd name="connsiteY37" fmla="*/ 352452 h 1210581"/>
              <a:gd name="connsiteX38" fmla="*/ 2018504 w 2609894"/>
              <a:gd name="connsiteY38" fmla="*/ 338385 h 1210581"/>
              <a:gd name="connsiteX39" fmla="*/ 1976301 w 2609894"/>
              <a:gd name="connsiteY39" fmla="*/ 310249 h 1210581"/>
              <a:gd name="connsiteX40" fmla="*/ 1835624 w 2609894"/>
              <a:gd name="connsiteY40" fmla="*/ 268046 h 1210581"/>
              <a:gd name="connsiteX41" fmla="*/ 1793421 w 2609894"/>
              <a:gd name="connsiteY41" fmla="*/ 253978 h 1210581"/>
              <a:gd name="connsiteX42" fmla="*/ 1737150 w 2609894"/>
              <a:gd name="connsiteY42" fmla="*/ 239911 h 1210581"/>
              <a:gd name="connsiteX43" fmla="*/ 1694947 w 2609894"/>
              <a:gd name="connsiteY43" fmla="*/ 225843 h 1210581"/>
              <a:gd name="connsiteX44" fmla="*/ 1526135 w 2609894"/>
              <a:gd name="connsiteY44" fmla="*/ 211775 h 1210581"/>
              <a:gd name="connsiteX45" fmla="*/ 1371390 w 2609894"/>
              <a:gd name="connsiteY45" fmla="*/ 183640 h 1210581"/>
              <a:gd name="connsiteX46" fmla="*/ 1329187 w 2609894"/>
              <a:gd name="connsiteY46" fmla="*/ 169572 h 1210581"/>
              <a:gd name="connsiteX47" fmla="*/ 1272916 w 2609894"/>
              <a:gd name="connsiteY47" fmla="*/ 155505 h 1210581"/>
              <a:gd name="connsiteX48" fmla="*/ 1230713 w 2609894"/>
              <a:gd name="connsiteY48" fmla="*/ 141437 h 1210581"/>
              <a:gd name="connsiteX49" fmla="*/ 1174443 w 2609894"/>
              <a:gd name="connsiteY49" fmla="*/ 127369 h 1210581"/>
              <a:gd name="connsiteX50" fmla="*/ 1132239 w 2609894"/>
              <a:gd name="connsiteY50" fmla="*/ 113301 h 1210581"/>
              <a:gd name="connsiteX51" fmla="*/ 1019698 w 2609894"/>
              <a:gd name="connsiteY51" fmla="*/ 85166 h 1210581"/>
              <a:gd name="connsiteX52" fmla="*/ 935292 w 2609894"/>
              <a:gd name="connsiteY52" fmla="*/ 57031 h 1210581"/>
              <a:gd name="connsiteX53" fmla="*/ 752412 w 2609894"/>
              <a:gd name="connsiteY53" fmla="*/ 42963 h 1210581"/>
              <a:gd name="connsiteX54" fmla="*/ 456990 w 2609894"/>
              <a:gd name="connsiteY54" fmla="*/ 28895 h 1210581"/>
              <a:gd name="connsiteX55" fmla="*/ 316313 w 2609894"/>
              <a:gd name="connsiteY55" fmla="*/ 99234 h 1210581"/>
              <a:gd name="connsiteX56" fmla="*/ 231907 w 2609894"/>
              <a:gd name="connsiteY56" fmla="*/ 155505 h 1210581"/>
              <a:gd name="connsiteX57" fmla="*/ 189704 w 2609894"/>
              <a:gd name="connsiteY57" fmla="*/ 197708 h 1210581"/>
              <a:gd name="connsiteX58" fmla="*/ 105298 w 2609894"/>
              <a:gd name="connsiteY58" fmla="*/ 253978 h 1210581"/>
              <a:gd name="connsiteX59" fmla="*/ 20892 w 2609894"/>
              <a:gd name="connsiteY59" fmla="*/ 282114 h 1210581"/>
              <a:gd name="connsiteX60" fmla="*/ 6824 w 2609894"/>
              <a:gd name="connsiteY60" fmla="*/ 422791 h 1210581"/>
              <a:gd name="connsiteX61" fmla="*/ 20892 w 2609894"/>
              <a:gd name="connsiteY61" fmla="*/ 352452 h 121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609894" h="1210581">
                <a:moveTo>
                  <a:pt x="20892" y="352452"/>
                </a:moveTo>
                <a:cubicBezTo>
                  <a:pt x="25581" y="371209"/>
                  <a:pt x="28170" y="390620"/>
                  <a:pt x="34959" y="408723"/>
                </a:cubicBezTo>
                <a:cubicBezTo>
                  <a:pt x="42322" y="428359"/>
                  <a:pt x="59230" y="444382"/>
                  <a:pt x="63095" y="464994"/>
                </a:cubicBezTo>
                <a:cubicBezTo>
                  <a:pt x="65972" y="480338"/>
                  <a:pt x="62570" y="624421"/>
                  <a:pt x="91230" y="676009"/>
                </a:cubicBezTo>
                <a:cubicBezTo>
                  <a:pt x="107652" y="705568"/>
                  <a:pt x="128744" y="732280"/>
                  <a:pt x="147501" y="760415"/>
                </a:cubicBezTo>
                <a:cubicBezTo>
                  <a:pt x="177245" y="805031"/>
                  <a:pt x="196597" y="840039"/>
                  <a:pt x="245975" y="872957"/>
                </a:cubicBezTo>
                <a:cubicBezTo>
                  <a:pt x="260043" y="882335"/>
                  <a:pt x="275190" y="890268"/>
                  <a:pt x="288178" y="901092"/>
                </a:cubicBezTo>
                <a:cubicBezTo>
                  <a:pt x="303462" y="913828"/>
                  <a:pt x="312201" y="935215"/>
                  <a:pt x="330381" y="943295"/>
                </a:cubicBezTo>
                <a:cubicBezTo>
                  <a:pt x="356446" y="954880"/>
                  <a:pt x="386652" y="952674"/>
                  <a:pt x="414787" y="957363"/>
                </a:cubicBezTo>
                <a:cubicBezTo>
                  <a:pt x="452301" y="976120"/>
                  <a:pt x="486201" y="1005409"/>
                  <a:pt x="527329" y="1013634"/>
                </a:cubicBezTo>
                <a:cubicBezTo>
                  <a:pt x="643878" y="1036943"/>
                  <a:pt x="573875" y="1025322"/>
                  <a:pt x="738344" y="1041769"/>
                </a:cubicBezTo>
                <a:cubicBezTo>
                  <a:pt x="818441" y="1068468"/>
                  <a:pt x="882725" y="1091933"/>
                  <a:pt x="963427" y="1112108"/>
                </a:cubicBezTo>
                <a:cubicBezTo>
                  <a:pt x="986624" y="1117907"/>
                  <a:pt x="1010425" y="1120988"/>
                  <a:pt x="1033766" y="1126175"/>
                </a:cubicBezTo>
                <a:cubicBezTo>
                  <a:pt x="1052640" y="1130369"/>
                  <a:pt x="1071162" y="1136049"/>
                  <a:pt x="1090036" y="1140243"/>
                </a:cubicBezTo>
                <a:cubicBezTo>
                  <a:pt x="1113377" y="1145430"/>
                  <a:pt x="1137034" y="1149124"/>
                  <a:pt x="1160375" y="1154311"/>
                </a:cubicBezTo>
                <a:cubicBezTo>
                  <a:pt x="1179249" y="1158505"/>
                  <a:pt x="1198056" y="1163067"/>
                  <a:pt x="1216646" y="1168378"/>
                </a:cubicBezTo>
                <a:cubicBezTo>
                  <a:pt x="1230904" y="1172452"/>
                  <a:pt x="1244400" y="1179112"/>
                  <a:pt x="1258849" y="1182446"/>
                </a:cubicBezTo>
                <a:cubicBezTo>
                  <a:pt x="1305445" y="1193199"/>
                  <a:pt x="1399526" y="1210581"/>
                  <a:pt x="1399526" y="1210581"/>
                </a:cubicBezTo>
                <a:lnTo>
                  <a:pt x="2271723" y="1196514"/>
                </a:lnTo>
                <a:cubicBezTo>
                  <a:pt x="2286545" y="1196058"/>
                  <a:pt x="2299385" y="1185354"/>
                  <a:pt x="2313926" y="1182446"/>
                </a:cubicBezTo>
                <a:cubicBezTo>
                  <a:pt x="2566008" y="1132028"/>
                  <a:pt x="2301822" y="1196021"/>
                  <a:pt x="2468670" y="1154311"/>
                </a:cubicBezTo>
                <a:cubicBezTo>
                  <a:pt x="2478049" y="1140243"/>
                  <a:pt x="2489245" y="1127230"/>
                  <a:pt x="2496806" y="1112108"/>
                </a:cubicBezTo>
                <a:cubicBezTo>
                  <a:pt x="2503438" y="1098845"/>
                  <a:pt x="2503244" y="1082620"/>
                  <a:pt x="2510873" y="1069905"/>
                </a:cubicBezTo>
                <a:cubicBezTo>
                  <a:pt x="2517697" y="1058532"/>
                  <a:pt x="2529630" y="1051148"/>
                  <a:pt x="2539009" y="1041769"/>
                </a:cubicBezTo>
                <a:cubicBezTo>
                  <a:pt x="2543698" y="1027701"/>
                  <a:pt x="2546444" y="1012829"/>
                  <a:pt x="2553076" y="999566"/>
                </a:cubicBezTo>
                <a:cubicBezTo>
                  <a:pt x="2560637" y="984444"/>
                  <a:pt x="2574345" y="972813"/>
                  <a:pt x="2581212" y="957363"/>
                </a:cubicBezTo>
                <a:cubicBezTo>
                  <a:pt x="2593257" y="930262"/>
                  <a:pt x="2609347" y="872957"/>
                  <a:pt x="2609347" y="872957"/>
                </a:cubicBezTo>
                <a:cubicBezTo>
                  <a:pt x="2604658" y="821375"/>
                  <a:pt x="2609894" y="767902"/>
                  <a:pt x="2595279" y="718212"/>
                </a:cubicBezTo>
                <a:cubicBezTo>
                  <a:pt x="2585738" y="685772"/>
                  <a:pt x="2562920" y="657716"/>
                  <a:pt x="2539009" y="633806"/>
                </a:cubicBezTo>
                <a:cubicBezTo>
                  <a:pt x="2529630" y="624428"/>
                  <a:pt x="2522736" y="611602"/>
                  <a:pt x="2510873" y="605671"/>
                </a:cubicBezTo>
                <a:cubicBezTo>
                  <a:pt x="2493580" y="597025"/>
                  <a:pt x="2473360" y="596292"/>
                  <a:pt x="2454603" y="591603"/>
                </a:cubicBezTo>
                <a:cubicBezTo>
                  <a:pt x="2445224" y="582225"/>
                  <a:pt x="2437503" y="570825"/>
                  <a:pt x="2426467" y="563468"/>
                </a:cubicBezTo>
                <a:cubicBezTo>
                  <a:pt x="2409018" y="551835"/>
                  <a:pt x="2386306" y="548757"/>
                  <a:pt x="2370196" y="535332"/>
                </a:cubicBezTo>
                <a:cubicBezTo>
                  <a:pt x="2357208" y="524508"/>
                  <a:pt x="2355263" y="503691"/>
                  <a:pt x="2342061" y="493129"/>
                </a:cubicBezTo>
                <a:cubicBezTo>
                  <a:pt x="2330482" y="483866"/>
                  <a:pt x="2313121" y="485693"/>
                  <a:pt x="2299858" y="479061"/>
                </a:cubicBezTo>
                <a:cubicBezTo>
                  <a:pt x="2190776" y="424520"/>
                  <a:pt x="2321531" y="472218"/>
                  <a:pt x="2215452" y="436858"/>
                </a:cubicBezTo>
                <a:cubicBezTo>
                  <a:pt x="2192067" y="413474"/>
                  <a:pt x="2177056" y="394785"/>
                  <a:pt x="2145113" y="380588"/>
                </a:cubicBezTo>
                <a:cubicBezTo>
                  <a:pt x="2118012" y="368543"/>
                  <a:pt x="2088842" y="361830"/>
                  <a:pt x="2060707" y="352452"/>
                </a:cubicBezTo>
                <a:lnTo>
                  <a:pt x="2018504" y="338385"/>
                </a:lnTo>
                <a:cubicBezTo>
                  <a:pt x="2004436" y="329006"/>
                  <a:pt x="1991751" y="317116"/>
                  <a:pt x="1976301" y="310249"/>
                </a:cubicBezTo>
                <a:cubicBezTo>
                  <a:pt x="1916130" y="283506"/>
                  <a:pt x="1892910" y="284414"/>
                  <a:pt x="1835624" y="268046"/>
                </a:cubicBezTo>
                <a:cubicBezTo>
                  <a:pt x="1821366" y="263972"/>
                  <a:pt x="1807679" y="258052"/>
                  <a:pt x="1793421" y="253978"/>
                </a:cubicBezTo>
                <a:cubicBezTo>
                  <a:pt x="1774831" y="248667"/>
                  <a:pt x="1755740" y="245222"/>
                  <a:pt x="1737150" y="239911"/>
                </a:cubicBezTo>
                <a:cubicBezTo>
                  <a:pt x="1722892" y="235837"/>
                  <a:pt x="1709646" y="227803"/>
                  <a:pt x="1694947" y="225843"/>
                </a:cubicBezTo>
                <a:cubicBezTo>
                  <a:pt x="1638977" y="218380"/>
                  <a:pt x="1582406" y="216464"/>
                  <a:pt x="1526135" y="211775"/>
                </a:cubicBezTo>
                <a:cubicBezTo>
                  <a:pt x="1429346" y="179513"/>
                  <a:pt x="1546374" y="215456"/>
                  <a:pt x="1371390" y="183640"/>
                </a:cubicBezTo>
                <a:cubicBezTo>
                  <a:pt x="1356801" y="180987"/>
                  <a:pt x="1343445" y="173646"/>
                  <a:pt x="1329187" y="169572"/>
                </a:cubicBezTo>
                <a:cubicBezTo>
                  <a:pt x="1310597" y="164261"/>
                  <a:pt x="1291506" y="160816"/>
                  <a:pt x="1272916" y="155505"/>
                </a:cubicBezTo>
                <a:cubicBezTo>
                  <a:pt x="1258658" y="151431"/>
                  <a:pt x="1244971" y="145511"/>
                  <a:pt x="1230713" y="141437"/>
                </a:cubicBezTo>
                <a:cubicBezTo>
                  <a:pt x="1212123" y="136125"/>
                  <a:pt x="1193033" y="132681"/>
                  <a:pt x="1174443" y="127369"/>
                </a:cubicBezTo>
                <a:cubicBezTo>
                  <a:pt x="1160185" y="123295"/>
                  <a:pt x="1146545" y="117203"/>
                  <a:pt x="1132239" y="113301"/>
                </a:cubicBezTo>
                <a:cubicBezTo>
                  <a:pt x="1094933" y="103127"/>
                  <a:pt x="1056382" y="97394"/>
                  <a:pt x="1019698" y="85166"/>
                </a:cubicBezTo>
                <a:cubicBezTo>
                  <a:pt x="991563" y="75788"/>
                  <a:pt x="964862" y="59306"/>
                  <a:pt x="935292" y="57031"/>
                </a:cubicBezTo>
                <a:lnTo>
                  <a:pt x="752412" y="42963"/>
                </a:lnTo>
                <a:cubicBezTo>
                  <a:pt x="580555" y="0"/>
                  <a:pt x="678425" y="11862"/>
                  <a:pt x="456990" y="28895"/>
                </a:cubicBezTo>
                <a:cubicBezTo>
                  <a:pt x="367914" y="51165"/>
                  <a:pt x="416807" y="32238"/>
                  <a:pt x="316313" y="99234"/>
                </a:cubicBezTo>
                <a:cubicBezTo>
                  <a:pt x="316308" y="99237"/>
                  <a:pt x="231911" y="155501"/>
                  <a:pt x="231907" y="155505"/>
                </a:cubicBezTo>
                <a:cubicBezTo>
                  <a:pt x="217839" y="169573"/>
                  <a:pt x="205408" y="185494"/>
                  <a:pt x="189704" y="197708"/>
                </a:cubicBezTo>
                <a:cubicBezTo>
                  <a:pt x="163013" y="218468"/>
                  <a:pt x="137377" y="243285"/>
                  <a:pt x="105298" y="253978"/>
                </a:cubicBezTo>
                <a:lnTo>
                  <a:pt x="20892" y="282114"/>
                </a:lnTo>
                <a:cubicBezTo>
                  <a:pt x="0" y="365680"/>
                  <a:pt x="6824" y="319051"/>
                  <a:pt x="6824" y="422791"/>
                </a:cubicBezTo>
                <a:lnTo>
                  <a:pt x="20892" y="35245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Главни минерали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5334000" y="2438400"/>
            <a:ext cx="2609894" cy="1210581"/>
          </a:xfrm>
          <a:custGeom>
            <a:avLst/>
            <a:gdLst>
              <a:gd name="connsiteX0" fmla="*/ 20892 w 2609894"/>
              <a:gd name="connsiteY0" fmla="*/ 352452 h 1210581"/>
              <a:gd name="connsiteX1" fmla="*/ 34959 w 2609894"/>
              <a:gd name="connsiteY1" fmla="*/ 408723 h 1210581"/>
              <a:gd name="connsiteX2" fmla="*/ 63095 w 2609894"/>
              <a:gd name="connsiteY2" fmla="*/ 464994 h 1210581"/>
              <a:gd name="connsiteX3" fmla="*/ 91230 w 2609894"/>
              <a:gd name="connsiteY3" fmla="*/ 676009 h 1210581"/>
              <a:gd name="connsiteX4" fmla="*/ 147501 w 2609894"/>
              <a:gd name="connsiteY4" fmla="*/ 760415 h 1210581"/>
              <a:gd name="connsiteX5" fmla="*/ 245975 w 2609894"/>
              <a:gd name="connsiteY5" fmla="*/ 872957 h 1210581"/>
              <a:gd name="connsiteX6" fmla="*/ 288178 w 2609894"/>
              <a:gd name="connsiteY6" fmla="*/ 901092 h 1210581"/>
              <a:gd name="connsiteX7" fmla="*/ 330381 w 2609894"/>
              <a:gd name="connsiteY7" fmla="*/ 943295 h 1210581"/>
              <a:gd name="connsiteX8" fmla="*/ 414787 w 2609894"/>
              <a:gd name="connsiteY8" fmla="*/ 957363 h 1210581"/>
              <a:gd name="connsiteX9" fmla="*/ 527329 w 2609894"/>
              <a:gd name="connsiteY9" fmla="*/ 1013634 h 1210581"/>
              <a:gd name="connsiteX10" fmla="*/ 738344 w 2609894"/>
              <a:gd name="connsiteY10" fmla="*/ 1041769 h 1210581"/>
              <a:gd name="connsiteX11" fmla="*/ 963427 w 2609894"/>
              <a:gd name="connsiteY11" fmla="*/ 1112108 h 1210581"/>
              <a:gd name="connsiteX12" fmla="*/ 1033766 w 2609894"/>
              <a:gd name="connsiteY12" fmla="*/ 1126175 h 1210581"/>
              <a:gd name="connsiteX13" fmla="*/ 1090036 w 2609894"/>
              <a:gd name="connsiteY13" fmla="*/ 1140243 h 1210581"/>
              <a:gd name="connsiteX14" fmla="*/ 1160375 w 2609894"/>
              <a:gd name="connsiteY14" fmla="*/ 1154311 h 1210581"/>
              <a:gd name="connsiteX15" fmla="*/ 1216646 w 2609894"/>
              <a:gd name="connsiteY15" fmla="*/ 1168378 h 1210581"/>
              <a:gd name="connsiteX16" fmla="*/ 1258849 w 2609894"/>
              <a:gd name="connsiteY16" fmla="*/ 1182446 h 1210581"/>
              <a:gd name="connsiteX17" fmla="*/ 1399526 w 2609894"/>
              <a:gd name="connsiteY17" fmla="*/ 1210581 h 1210581"/>
              <a:gd name="connsiteX18" fmla="*/ 2271723 w 2609894"/>
              <a:gd name="connsiteY18" fmla="*/ 1196514 h 1210581"/>
              <a:gd name="connsiteX19" fmla="*/ 2313926 w 2609894"/>
              <a:gd name="connsiteY19" fmla="*/ 1182446 h 1210581"/>
              <a:gd name="connsiteX20" fmla="*/ 2468670 w 2609894"/>
              <a:gd name="connsiteY20" fmla="*/ 1154311 h 1210581"/>
              <a:gd name="connsiteX21" fmla="*/ 2496806 w 2609894"/>
              <a:gd name="connsiteY21" fmla="*/ 1112108 h 1210581"/>
              <a:gd name="connsiteX22" fmla="*/ 2510873 w 2609894"/>
              <a:gd name="connsiteY22" fmla="*/ 1069905 h 1210581"/>
              <a:gd name="connsiteX23" fmla="*/ 2539009 w 2609894"/>
              <a:gd name="connsiteY23" fmla="*/ 1041769 h 1210581"/>
              <a:gd name="connsiteX24" fmla="*/ 2553076 w 2609894"/>
              <a:gd name="connsiteY24" fmla="*/ 999566 h 1210581"/>
              <a:gd name="connsiteX25" fmla="*/ 2581212 w 2609894"/>
              <a:gd name="connsiteY25" fmla="*/ 957363 h 1210581"/>
              <a:gd name="connsiteX26" fmla="*/ 2609347 w 2609894"/>
              <a:gd name="connsiteY26" fmla="*/ 872957 h 1210581"/>
              <a:gd name="connsiteX27" fmla="*/ 2595279 w 2609894"/>
              <a:gd name="connsiteY27" fmla="*/ 718212 h 1210581"/>
              <a:gd name="connsiteX28" fmla="*/ 2539009 w 2609894"/>
              <a:gd name="connsiteY28" fmla="*/ 633806 h 1210581"/>
              <a:gd name="connsiteX29" fmla="*/ 2510873 w 2609894"/>
              <a:gd name="connsiteY29" fmla="*/ 605671 h 1210581"/>
              <a:gd name="connsiteX30" fmla="*/ 2454603 w 2609894"/>
              <a:gd name="connsiteY30" fmla="*/ 591603 h 1210581"/>
              <a:gd name="connsiteX31" fmla="*/ 2426467 w 2609894"/>
              <a:gd name="connsiteY31" fmla="*/ 563468 h 1210581"/>
              <a:gd name="connsiteX32" fmla="*/ 2370196 w 2609894"/>
              <a:gd name="connsiteY32" fmla="*/ 535332 h 1210581"/>
              <a:gd name="connsiteX33" fmla="*/ 2342061 w 2609894"/>
              <a:gd name="connsiteY33" fmla="*/ 493129 h 1210581"/>
              <a:gd name="connsiteX34" fmla="*/ 2299858 w 2609894"/>
              <a:gd name="connsiteY34" fmla="*/ 479061 h 1210581"/>
              <a:gd name="connsiteX35" fmla="*/ 2215452 w 2609894"/>
              <a:gd name="connsiteY35" fmla="*/ 436858 h 1210581"/>
              <a:gd name="connsiteX36" fmla="*/ 2145113 w 2609894"/>
              <a:gd name="connsiteY36" fmla="*/ 380588 h 1210581"/>
              <a:gd name="connsiteX37" fmla="*/ 2060707 w 2609894"/>
              <a:gd name="connsiteY37" fmla="*/ 352452 h 1210581"/>
              <a:gd name="connsiteX38" fmla="*/ 2018504 w 2609894"/>
              <a:gd name="connsiteY38" fmla="*/ 338385 h 1210581"/>
              <a:gd name="connsiteX39" fmla="*/ 1976301 w 2609894"/>
              <a:gd name="connsiteY39" fmla="*/ 310249 h 1210581"/>
              <a:gd name="connsiteX40" fmla="*/ 1835624 w 2609894"/>
              <a:gd name="connsiteY40" fmla="*/ 268046 h 1210581"/>
              <a:gd name="connsiteX41" fmla="*/ 1793421 w 2609894"/>
              <a:gd name="connsiteY41" fmla="*/ 253978 h 1210581"/>
              <a:gd name="connsiteX42" fmla="*/ 1737150 w 2609894"/>
              <a:gd name="connsiteY42" fmla="*/ 239911 h 1210581"/>
              <a:gd name="connsiteX43" fmla="*/ 1694947 w 2609894"/>
              <a:gd name="connsiteY43" fmla="*/ 225843 h 1210581"/>
              <a:gd name="connsiteX44" fmla="*/ 1526135 w 2609894"/>
              <a:gd name="connsiteY44" fmla="*/ 211775 h 1210581"/>
              <a:gd name="connsiteX45" fmla="*/ 1371390 w 2609894"/>
              <a:gd name="connsiteY45" fmla="*/ 183640 h 1210581"/>
              <a:gd name="connsiteX46" fmla="*/ 1329187 w 2609894"/>
              <a:gd name="connsiteY46" fmla="*/ 169572 h 1210581"/>
              <a:gd name="connsiteX47" fmla="*/ 1272916 w 2609894"/>
              <a:gd name="connsiteY47" fmla="*/ 155505 h 1210581"/>
              <a:gd name="connsiteX48" fmla="*/ 1230713 w 2609894"/>
              <a:gd name="connsiteY48" fmla="*/ 141437 h 1210581"/>
              <a:gd name="connsiteX49" fmla="*/ 1174443 w 2609894"/>
              <a:gd name="connsiteY49" fmla="*/ 127369 h 1210581"/>
              <a:gd name="connsiteX50" fmla="*/ 1132239 w 2609894"/>
              <a:gd name="connsiteY50" fmla="*/ 113301 h 1210581"/>
              <a:gd name="connsiteX51" fmla="*/ 1019698 w 2609894"/>
              <a:gd name="connsiteY51" fmla="*/ 85166 h 1210581"/>
              <a:gd name="connsiteX52" fmla="*/ 935292 w 2609894"/>
              <a:gd name="connsiteY52" fmla="*/ 57031 h 1210581"/>
              <a:gd name="connsiteX53" fmla="*/ 752412 w 2609894"/>
              <a:gd name="connsiteY53" fmla="*/ 42963 h 1210581"/>
              <a:gd name="connsiteX54" fmla="*/ 456990 w 2609894"/>
              <a:gd name="connsiteY54" fmla="*/ 28895 h 1210581"/>
              <a:gd name="connsiteX55" fmla="*/ 316313 w 2609894"/>
              <a:gd name="connsiteY55" fmla="*/ 99234 h 1210581"/>
              <a:gd name="connsiteX56" fmla="*/ 231907 w 2609894"/>
              <a:gd name="connsiteY56" fmla="*/ 155505 h 1210581"/>
              <a:gd name="connsiteX57" fmla="*/ 189704 w 2609894"/>
              <a:gd name="connsiteY57" fmla="*/ 197708 h 1210581"/>
              <a:gd name="connsiteX58" fmla="*/ 105298 w 2609894"/>
              <a:gd name="connsiteY58" fmla="*/ 253978 h 1210581"/>
              <a:gd name="connsiteX59" fmla="*/ 20892 w 2609894"/>
              <a:gd name="connsiteY59" fmla="*/ 282114 h 1210581"/>
              <a:gd name="connsiteX60" fmla="*/ 6824 w 2609894"/>
              <a:gd name="connsiteY60" fmla="*/ 422791 h 1210581"/>
              <a:gd name="connsiteX61" fmla="*/ 20892 w 2609894"/>
              <a:gd name="connsiteY61" fmla="*/ 352452 h 121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609894" h="1210581">
                <a:moveTo>
                  <a:pt x="20892" y="352452"/>
                </a:moveTo>
                <a:cubicBezTo>
                  <a:pt x="25581" y="371209"/>
                  <a:pt x="28170" y="390620"/>
                  <a:pt x="34959" y="408723"/>
                </a:cubicBezTo>
                <a:cubicBezTo>
                  <a:pt x="42322" y="428359"/>
                  <a:pt x="59230" y="444382"/>
                  <a:pt x="63095" y="464994"/>
                </a:cubicBezTo>
                <a:cubicBezTo>
                  <a:pt x="65972" y="480338"/>
                  <a:pt x="62570" y="624421"/>
                  <a:pt x="91230" y="676009"/>
                </a:cubicBezTo>
                <a:cubicBezTo>
                  <a:pt x="107652" y="705568"/>
                  <a:pt x="128744" y="732280"/>
                  <a:pt x="147501" y="760415"/>
                </a:cubicBezTo>
                <a:cubicBezTo>
                  <a:pt x="177245" y="805031"/>
                  <a:pt x="196597" y="840039"/>
                  <a:pt x="245975" y="872957"/>
                </a:cubicBezTo>
                <a:cubicBezTo>
                  <a:pt x="260043" y="882335"/>
                  <a:pt x="275190" y="890268"/>
                  <a:pt x="288178" y="901092"/>
                </a:cubicBezTo>
                <a:cubicBezTo>
                  <a:pt x="303462" y="913828"/>
                  <a:pt x="312201" y="935215"/>
                  <a:pt x="330381" y="943295"/>
                </a:cubicBezTo>
                <a:cubicBezTo>
                  <a:pt x="356446" y="954880"/>
                  <a:pt x="386652" y="952674"/>
                  <a:pt x="414787" y="957363"/>
                </a:cubicBezTo>
                <a:cubicBezTo>
                  <a:pt x="452301" y="976120"/>
                  <a:pt x="486201" y="1005409"/>
                  <a:pt x="527329" y="1013634"/>
                </a:cubicBezTo>
                <a:cubicBezTo>
                  <a:pt x="643878" y="1036943"/>
                  <a:pt x="573875" y="1025322"/>
                  <a:pt x="738344" y="1041769"/>
                </a:cubicBezTo>
                <a:cubicBezTo>
                  <a:pt x="818441" y="1068468"/>
                  <a:pt x="882725" y="1091933"/>
                  <a:pt x="963427" y="1112108"/>
                </a:cubicBezTo>
                <a:cubicBezTo>
                  <a:pt x="986624" y="1117907"/>
                  <a:pt x="1010425" y="1120988"/>
                  <a:pt x="1033766" y="1126175"/>
                </a:cubicBezTo>
                <a:cubicBezTo>
                  <a:pt x="1052640" y="1130369"/>
                  <a:pt x="1071162" y="1136049"/>
                  <a:pt x="1090036" y="1140243"/>
                </a:cubicBezTo>
                <a:cubicBezTo>
                  <a:pt x="1113377" y="1145430"/>
                  <a:pt x="1137034" y="1149124"/>
                  <a:pt x="1160375" y="1154311"/>
                </a:cubicBezTo>
                <a:cubicBezTo>
                  <a:pt x="1179249" y="1158505"/>
                  <a:pt x="1198056" y="1163067"/>
                  <a:pt x="1216646" y="1168378"/>
                </a:cubicBezTo>
                <a:cubicBezTo>
                  <a:pt x="1230904" y="1172452"/>
                  <a:pt x="1244400" y="1179112"/>
                  <a:pt x="1258849" y="1182446"/>
                </a:cubicBezTo>
                <a:cubicBezTo>
                  <a:pt x="1305445" y="1193199"/>
                  <a:pt x="1399526" y="1210581"/>
                  <a:pt x="1399526" y="1210581"/>
                </a:cubicBezTo>
                <a:lnTo>
                  <a:pt x="2271723" y="1196514"/>
                </a:lnTo>
                <a:cubicBezTo>
                  <a:pt x="2286545" y="1196058"/>
                  <a:pt x="2299385" y="1185354"/>
                  <a:pt x="2313926" y="1182446"/>
                </a:cubicBezTo>
                <a:cubicBezTo>
                  <a:pt x="2566008" y="1132028"/>
                  <a:pt x="2301822" y="1196021"/>
                  <a:pt x="2468670" y="1154311"/>
                </a:cubicBezTo>
                <a:cubicBezTo>
                  <a:pt x="2478049" y="1140243"/>
                  <a:pt x="2489245" y="1127230"/>
                  <a:pt x="2496806" y="1112108"/>
                </a:cubicBezTo>
                <a:cubicBezTo>
                  <a:pt x="2503438" y="1098845"/>
                  <a:pt x="2503244" y="1082620"/>
                  <a:pt x="2510873" y="1069905"/>
                </a:cubicBezTo>
                <a:cubicBezTo>
                  <a:pt x="2517697" y="1058532"/>
                  <a:pt x="2529630" y="1051148"/>
                  <a:pt x="2539009" y="1041769"/>
                </a:cubicBezTo>
                <a:cubicBezTo>
                  <a:pt x="2543698" y="1027701"/>
                  <a:pt x="2546444" y="1012829"/>
                  <a:pt x="2553076" y="999566"/>
                </a:cubicBezTo>
                <a:cubicBezTo>
                  <a:pt x="2560637" y="984444"/>
                  <a:pt x="2574345" y="972813"/>
                  <a:pt x="2581212" y="957363"/>
                </a:cubicBezTo>
                <a:cubicBezTo>
                  <a:pt x="2593257" y="930262"/>
                  <a:pt x="2609347" y="872957"/>
                  <a:pt x="2609347" y="872957"/>
                </a:cubicBezTo>
                <a:cubicBezTo>
                  <a:pt x="2604658" y="821375"/>
                  <a:pt x="2609894" y="767902"/>
                  <a:pt x="2595279" y="718212"/>
                </a:cubicBezTo>
                <a:cubicBezTo>
                  <a:pt x="2585738" y="685772"/>
                  <a:pt x="2562920" y="657716"/>
                  <a:pt x="2539009" y="633806"/>
                </a:cubicBezTo>
                <a:cubicBezTo>
                  <a:pt x="2529630" y="624428"/>
                  <a:pt x="2522736" y="611602"/>
                  <a:pt x="2510873" y="605671"/>
                </a:cubicBezTo>
                <a:cubicBezTo>
                  <a:pt x="2493580" y="597025"/>
                  <a:pt x="2473360" y="596292"/>
                  <a:pt x="2454603" y="591603"/>
                </a:cubicBezTo>
                <a:cubicBezTo>
                  <a:pt x="2445224" y="582225"/>
                  <a:pt x="2437503" y="570825"/>
                  <a:pt x="2426467" y="563468"/>
                </a:cubicBezTo>
                <a:cubicBezTo>
                  <a:pt x="2409018" y="551835"/>
                  <a:pt x="2386306" y="548757"/>
                  <a:pt x="2370196" y="535332"/>
                </a:cubicBezTo>
                <a:cubicBezTo>
                  <a:pt x="2357208" y="524508"/>
                  <a:pt x="2355263" y="503691"/>
                  <a:pt x="2342061" y="493129"/>
                </a:cubicBezTo>
                <a:cubicBezTo>
                  <a:pt x="2330482" y="483866"/>
                  <a:pt x="2313121" y="485693"/>
                  <a:pt x="2299858" y="479061"/>
                </a:cubicBezTo>
                <a:cubicBezTo>
                  <a:pt x="2190776" y="424520"/>
                  <a:pt x="2321531" y="472218"/>
                  <a:pt x="2215452" y="436858"/>
                </a:cubicBezTo>
                <a:cubicBezTo>
                  <a:pt x="2192067" y="413474"/>
                  <a:pt x="2177056" y="394785"/>
                  <a:pt x="2145113" y="380588"/>
                </a:cubicBezTo>
                <a:cubicBezTo>
                  <a:pt x="2118012" y="368543"/>
                  <a:pt x="2088842" y="361830"/>
                  <a:pt x="2060707" y="352452"/>
                </a:cubicBezTo>
                <a:lnTo>
                  <a:pt x="2018504" y="338385"/>
                </a:lnTo>
                <a:cubicBezTo>
                  <a:pt x="2004436" y="329006"/>
                  <a:pt x="1991751" y="317116"/>
                  <a:pt x="1976301" y="310249"/>
                </a:cubicBezTo>
                <a:cubicBezTo>
                  <a:pt x="1916130" y="283506"/>
                  <a:pt x="1892910" y="284414"/>
                  <a:pt x="1835624" y="268046"/>
                </a:cubicBezTo>
                <a:cubicBezTo>
                  <a:pt x="1821366" y="263972"/>
                  <a:pt x="1807679" y="258052"/>
                  <a:pt x="1793421" y="253978"/>
                </a:cubicBezTo>
                <a:cubicBezTo>
                  <a:pt x="1774831" y="248667"/>
                  <a:pt x="1755740" y="245222"/>
                  <a:pt x="1737150" y="239911"/>
                </a:cubicBezTo>
                <a:cubicBezTo>
                  <a:pt x="1722892" y="235837"/>
                  <a:pt x="1709646" y="227803"/>
                  <a:pt x="1694947" y="225843"/>
                </a:cubicBezTo>
                <a:cubicBezTo>
                  <a:pt x="1638977" y="218380"/>
                  <a:pt x="1582406" y="216464"/>
                  <a:pt x="1526135" y="211775"/>
                </a:cubicBezTo>
                <a:cubicBezTo>
                  <a:pt x="1429346" y="179513"/>
                  <a:pt x="1546374" y="215456"/>
                  <a:pt x="1371390" y="183640"/>
                </a:cubicBezTo>
                <a:cubicBezTo>
                  <a:pt x="1356801" y="180987"/>
                  <a:pt x="1343445" y="173646"/>
                  <a:pt x="1329187" y="169572"/>
                </a:cubicBezTo>
                <a:cubicBezTo>
                  <a:pt x="1310597" y="164261"/>
                  <a:pt x="1291506" y="160816"/>
                  <a:pt x="1272916" y="155505"/>
                </a:cubicBezTo>
                <a:cubicBezTo>
                  <a:pt x="1258658" y="151431"/>
                  <a:pt x="1244971" y="145511"/>
                  <a:pt x="1230713" y="141437"/>
                </a:cubicBezTo>
                <a:cubicBezTo>
                  <a:pt x="1212123" y="136125"/>
                  <a:pt x="1193033" y="132681"/>
                  <a:pt x="1174443" y="127369"/>
                </a:cubicBezTo>
                <a:cubicBezTo>
                  <a:pt x="1160185" y="123295"/>
                  <a:pt x="1146545" y="117203"/>
                  <a:pt x="1132239" y="113301"/>
                </a:cubicBezTo>
                <a:cubicBezTo>
                  <a:pt x="1094933" y="103127"/>
                  <a:pt x="1056382" y="97394"/>
                  <a:pt x="1019698" y="85166"/>
                </a:cubicBezTo>
                <a:cubicBezTo>
                  <a:pt x="991563" y="75788"/>
                  <a:pt x="964862" y="59306"/>
                  <a:pt x="935292" y="57031"/>
                </a:cubicBezTo>
                <a:lnTo>
                  <a:pt x="752412" y="42963"/>
                </a:lnTo>
                <a:cubicBezTo>
                  <a:pt x="580555" y="0"/>
                  <a:pt x="678425" y="11862"/>
                  <a:pt x="456990" y="28895"/>
                </a:cubicBezTo>
                <a:cubicBezTo>
                  <a:pt x="367914" y="51165"/>
                  <a:pt x="416807" y="32238"/>
                  <a:pt x="316313" y="99234"/>
                </a:cubicBezTo>
                <a:cubicBezTo>
                  <a:pt x="316308" y="99237"/>
                  <a:pt x="231911" y="155501"/>
                  <a:pt x="231907" y="155505"/>
                </a:cubicBezTo>
                <a:cubicBezTo>
                  <a:pt x="217839" y="169573"/>
                  <a:pt x="205408" y="185494"/>
                  <a:pt x="189704" y="197708"/>
                </a:cubicBezTo>
                <a:cubicBezTo>
                  <a:pt x="163013" y="218468"/>
                  <a:pt x="137377" y="243285"/>
                  <a:pt x="105298" y="253978"/>
                </a:cubicBezTo>
                <a:lnTo>
                  <a:pt x="20892" y="282114"/>
                </a:lnTo>
                <a:cubicBezTo>
                  <a:pt x="0" y="365680"/>
                  <a:pt x="6824" y="319051"/>
                  <a:pt x="6824" y="422791"/>
                </a:cubicBezTo>
                <a:lnTo>
                  <a:pt x="20892" y="35245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олигоминерали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" y="5105400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r-Cyrl-RS" dirty="0" smtClean="0"/>
              <a:t>Улоге, значај, поделе, нутритивни извори, метаболизам, дневне потребе, поремећаји метаболизма, могућности суплементације, могуће интеракције са састојцима хране, дијететским суплементима и лековима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solidFill>
                  <a:srgbClr val="001746"/>
                </a:solidFill>
                <a:latin typeface="Verdana" pitchFamily="34" charset="0"/>
              </a:rPr>
              <a:t>ИСХРАНА</a:t>
            </a:r>
            <a:endParaRPr lang="sr-Latn-CS" b="1" dirty="0" smtClean="0">
              <a:solidFill>
                <a:srgbClr val="001746"/>
              </a:solidFill>
              <a:latin typeface="Verdana" pitchFamily="34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20417196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93648089"/>
              </p:ext>
            </p:extLst>
          </p:nvPr>
        </p:nvGraphicFramePr>
        <p:xfrm>
          <a:off x="457200" y="1641475"/>
          <a:ext cx="3657600" cy="418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</a:tblGrid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ПРАЗАЈЕДНИЦЕ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  <a:tr h="7422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Sirove i termički ne-tretirane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namirnice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biljnog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animalnog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porekla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Ishrana sa malo soli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Veća za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tupljenost voća i povrća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Odnos omega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 i omega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 MK oko 1:1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Velika fizička aktivnost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Bez alkohola, pušenja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2800" b="1" dirty="0" smtClean="0">
                <a:solidFill>
                  <a:srgbClr val="001746"/>
                </a:solidFill>
                <a:latin typeface="Verdana" charset="0"/>
              </a:rPr>
              <a:t>ИСТОРИЈА ИСХРАНЕ-ХРАНА КАО РИЗИКОФАКТОР ЗА ХНБ</a:t>
            </a:r>
            <a:endParaRPr lang="sr-Latn-CS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44055936"/>
              </p:ext>
            </p:extLst>
          </p:nvPr>
        </p:nvGraphicFramePr>
        <p:xfrm>
          <a:off x="4114800" y="1600200"/>
          <a:ext cx="3962400" cy="4265613"/>
        </p:xfrm>
        <a:graphic>
          <a:graphicData uri="http://schemas.openxmlformats.org/drawingml/2006/table">
            <a:tbl>
              <a:tblPr/>
              <a:tblGrid>
                <a:gridCol w="3962400"/>
              </a:tblGrid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МОДЕРНО ДОБА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Z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na</a:t>
                      </a: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čajne kvalitativne i kvantitativne promene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Visok  unos soli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Veća zastupljenost namirnica animalnog porekla i žitarica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Odnos omega 6 i omega 3 MK 10:1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Velika fizička neaktivnost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Alkohol, pušenje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</a:tbl>
          </a:graphicData>
        </a:graphic>
      </p:graphicFrame>
      <p:sp>
        <p:nvSpPr>
          <p:cNvPr id="7207" name="Text Box 3"/>
          <p:cNvSpPr txBox="1">
            <a:spLocks noChangeArrowheads="1"/>
          </p:cNvSpPr>
          <p:nvPr/>
        </p:nvSpPr>
        <p:spPr bwMode="auto">
          <a:xfrm>
            <a:off x="0" y="6119813"/>
            <a:ext cx="89916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400" i="1" dirty="0"/>
              <a:t>Eaton and Konner  </a:t>
            </a:r>
            <a:r>
              <a:rPr lang="en-US" sz="1400" i="1" dirty="0"/>
              <a:t>“</a:t>
            </a:r>
            <a:r>
              <a:rPr lang="sr-Latn-CS" sz="1400" i="1" dirty="0"/>
              <a:t>Paleolithic nutrition. A consideration of its nature and current implications</a:t>
            </a:r>
            <a:r>
              <a:rPr lang="en-US" sz="1400" i="1" dirty="0"/>
              <a:t>”</a:t>
            </a:r>
            <a:r>
              <a:rPr lang="sr-Latn-CS" sz="1400" i="1" dirty="0"/>
              <a:t> N Engl J Med </a:t>
            </a:r>
            <a:r>
              <a:rPr lang="en-US" sz="1400" i="1" dirty="0"/>
              <a:t>(</a:t>
            </a:r>
            <a:r>
              <a:rPr lang="sr-Latn-CS" sz="1400" i="1" dirty="0"/>
              <a:t>1985</a:t>
            </a:r>
            <a:r>
              <a:rPr lang="en-US" sz="1400" i="1" dirty="0"/>
              <a:t>)</a:t>
            </a:r>
            <a:r>
              <a:rPr lang="sr-Latn-CS" sz="1400" i="1" dirty="0"/>
              <a:t>; Eaton and Eaton III  </a:t>
            </a:r>
            <a:r>
              <a:rPr lang="en-US" sz="1400" i="1" dirty="0"/>
              <a:t>“</a:t>
            </a:r>
            <a:r>
              <a:rPr lang="sr-Latn-CS" sz="1400" i="1" dirty="0"/>
              <a:t>Paleolithic vs modern diets selected pathoph</a:t>
            </a:r>
            <a:r>
              <a:rPr lang="en-US" sz="1400" i="1" dirty="0"/>
              <a:t>y</a:t>
            </a:r>
            <a:r>
              <a:rPr lang="sr-Latn-CS" sz="1400" i="1" dirty="0"/>
              <a:t>siological</a:t>
            </a:r>
            <a:r>
              <a:rPr lang="sr-Latn-CS" sz="1400" dirty="0"/>
              <a:t> </a:t>
            </a:r>
            <a:r>
              <a:rPr lang="sr-Latn-CS" sz="1400" i="1" dirty="0"/>
              <a:t>implications</a:t>
            </a:r>
            <a:r>
              <a:rPr lang="en-US" sz="1400" i="1" dirty="0"/>
              <a:t>”</a:t>
            </a:r>
            <a:r>
              <a:rPr lang="sr-Latn-CS" sz="1400" i="1" dirty="0"/>
              <a:t> Eur J Nutr </a:t>
            </a:r>
            <a:r>
              <a:rPr lang="en-US" sz="1400" i="1" dirty="0"/>
              <a:t>(</a:t>
            </a:r>
            <a:r>
              <a:rPr lang="sr-Latn-CS" sz="1400" i="1" dirty="0"/>
              <a:t>2000</a:t>
            </a:r>
            <a:r>
              <a:rPr lang="en-US" sz="1400" i="1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63" y="214313"/>
            <a:ext cx="8243887" cy="1143000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ct val="50000"/>
              </a:spcBef>
            </a:pPr>
            <a:r>
              <a:rPr lang="sr-Cyrl-RS" sz="2800" b="1" dirty="0" smtClean="0"/>
              <a:t>ДИЈЕТАРНЕ ИНТЕРВЕНЦИЈЕ-НИВОИ ПРЕВЕНЦИЈЕ</a:t>
            </a:r>
            <a:endParaRPr lang="en-US" sz="2800" b="1" dirty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2590800" y="2971800"/>
            <a:ext cx="1371600" cy="715089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r-Cyrl-RS" dirty="0" smtClean="0"/>
              <a:t>БОЛЕСТ</a:t>
            </a:r>
          </a:p>
          <a:p>
            <a:endParaRPr lang="sr-Latn-CS" dirty="0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5257800" y="2971800"/>
            <a:ext cx="1524000" cy="817245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r-Cyrl-RS" sz="1400" dirty="0" smtClean="0">
                <a:solidFill>
                  <a:schemeClr val="bg1"/>
                </a:solidFill>
              </a:rPr>
              <a:t>НАПРЕДОВАЛА БОЛЕСТ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96925" y="2314575"/>
            <a:ext cx="184150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52400" y="2971800"/>
            <a:ext cx="1524000" cy="408623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1828800" y="31242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99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28600" y="3048000"/>
            <a:ext cx="1524000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ФАКТОРИ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 РИЗИКА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1600200" y="2895600"/>
            <a:ext cx="914400" cy="519351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4343400" y="2895600"/>
            <a:ext cx="762000" cy="685800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57200" y="4572000"/>
            <a:ext cx="2438400" cy="954107"/>
          </a:xfrm>
          <a:prstGeom prst="rect">
            <a:avLst/>
          </a:prstGeom>
          <a:solidFill>
            <a:srgbClr val="FF0000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r-Cyrl-RS" sz="2800" dirty="0" smtClean="0">
                <a:solidFill>
                  <a:schemeClr val="bg1"/>
                </a:solidFill>
              </a:rPr>
              <a:t>ПРИМАРНА ПРЕВЕНЦИЈА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200400" y="4953000"/>
            <a:ext cx="2590800" cy="954107"/>
          </a:xfrm>
          <a:prstGeom prst="rect">
            <a:avLst/>
          </a:prstGeom>
          <a:solidFill>
            <a:srgbClr val="7030A0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r-Cyrl-RS" sz="2800" dirty="0" smtClean="0">
                <a:solidFill>
                  <a:schemeClr val="bg1"/>
                </a:solidFill>
              </a:rPr>
              <a:t>СЕКУНДАРНА ПРЕВЕНЦИЈА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 rot="16200000">
            <a:off x="4229100" y="3862269"/>
            <a:ext cx="990600" cy="733663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00B05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 rot="16200000">
            <a:off x="1890832" y="3824168"/>
            <a:ext cx="609599" cy="733663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00B05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23" name="AutoShape 13"/>
          <p:cNvSpPr>
            <a:spLocks noChangeArrowheads="1"/>
          </p:cNvSpPr>
          <p:nvPr/>
        </p:nvSpPr>
        <p:spPr bwMode="auto">
          <a:xfrm>
            <a:off x="7010400" y="2971800"/>
            <a:ext cx="685800" cy="519351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7086600" y="31242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99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25" name="Rounded Rectangle 24"/>
          <p:cNvSpPr/>
          <p:nvPr/>
        </p:nvSpPr>
        <p:spPr>
          <a:xfrm>
            <a:off x="7772400" y="2971800"/>
            <a:ext cx="1371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200" dirty="0" smtClean="0"/>
              <a:t>КОМПЛИКАЦИЈЕ</a:t>
            </a:r>
          </a:p>
          <a:p>
            <a:pPr algn="ctr"/>
            <a:r>
              <a:rPr lang="sr-Cyrl-RS" sz="1200" dirty="0" smtClean="0"/>
              <a:t>ИНВАЛИДИТЕТ</a:t>
            </a:r>
          </a:p>
          <a:p>
            <a:pPr algn="ctr"/>
            <a:endParaRPr lang="en-US" sz="1200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 rot="16200000">
            <a:off x="6807935" y="4052767"/>
            <a:ext cx="1524000" cy="733663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00B05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  <p:sp>
        <p:nvSpPr>
          <p:cNvPr id="27" name="Rounded Rectangle 26"/>
          <p:cNvSpPr/>
          <p:nvPr/>
        </p:nvSpPr>
        <p:spPr>
          <a:xfrm>
            <a:off x="6172200" y="5486400"/>
            <a:ext cx="2971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ТЕРЦИЈЕРНА ПРЕВЕНЦИЈА</a:t>
            </a:r>
            <a:endParaRPr lang="en-US" dirty="0"/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4419600" y="31242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99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/>
          <a:lstStyle/>
          <a:p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ИСТРАЖИВАЊА</a:t>
            </a:r>
            <a:endParaRPr lang="sr-Latn-CS" sz="3000" b="1" dirty="0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14313" y="1357313"/>
            <a:ext cx="8501062" cy="5000625"/>
          </a:xfrm>
        </p:spPr>
        <p:txBody>
          <a:bodyPr/>
          <a:lstStyle/>
          <a:p>
            <a:pPr>
              <a:buNone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ПОВЕЗИВАЊЕ ФАКТОРА ИСХРАНЕ СА НАСТАНКОМ, РАЗВИТКОМ ИЛИ КОМПЛИКАЦИЈАМА КВБ, ЦВБ И ПВБ</a:t>
            </a:r>
          </a:p>
          <a:p>
            <a:pPr>
              <a:buNone/>
            </a:pPr>
            <a:endParaRPr lang="sr-Cyrl-RS" dirty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ПРВА НАУЧНО ВЕРИФИКОВАНА ИСТРАЖИВАЊА ПОЧЕЛА У ДРУГОЈ ПОЛОВИНИ ДВАДЕСЕТОГ ВЕКА</a:t>
            </a:r>
          </a:p>
          <a:p>
            <a:pPr>
              <a:buNone/>
            </a:pPr>
            <a:endParaRPr lang="sr-Cyrl-RS" dirty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sr-Cyrl-RS" dirty="0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Diet-heart h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ipoteza</a:t>
            </a:r>
            <a:endParaRPr lang="en-US" sz="40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43" name="Content Placeholder 4"/>
          <p:cNvSpPr>
            <a:spLocks noGrp="1"/>
          </p:cNvSpPr>
          <p:nvPr>
            <p:ph idx="1"/>
          </p:nvPr>
        </p:nvSpPr>
        <p:spPr>
          <a:xfrm>
            <a:off x="285750" y="1590675"/>
            <a:ext cx="8358188" cy="5572125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Pozitiv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korelacija izme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đ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u na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č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ina ishrane 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bolesti srca</a:t>
            </a:r>
          </a:p>
          <a:p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Studija 7-zemalja je najzna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č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ajnija studija koja je potvrdila strogu korelaciju izme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đ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u bolesti srca 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unosa zasi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ć</a:t>
            </a:r>
            <a:r>
              <a:rPr lang="en-U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enih masti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684213" y="908050"/>
          <a:ext cx="7848600" cy="5124450"/>
        </p:xfrm>
        <a:graphic>
          <a:graphicData uri="http://schemas.openxmlformats.org/presentationml/2006/ole">
            <p:oleObj spid="_x0000_s1026" name="Acrobat Document" r:id="rId4" imgW="6838095" imgH="5125165" progId="AcroExch.Document.DC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2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 Faktori rizika za nastanak KBV</a:t>
            </a:r>
          </a:p>
        </p:txBody>
      </p:sp>
      <p:sp>
        <p:nvSpPr>
          <p:cNvPr id="8195" name="Content Placeholder 4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5572125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err="1" smtClean="0"/>
              <a:t>Potencijalno</a:t>
            </a:r>
            <a:r>
              <a:rPr lang="en-US" b="1" dirty="0" smtClean="0"/>
              <a:t> </a:t>
            </a:r>
            <a:r>
              <a:rPr lang="en-US" b="1" dirty="0" err="1" smtClean="0"/>
              <a:t>reverzibilni</a:t>
            </a:r>
            <a:endParaRPr lang="en-US" b="1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/>
              <a:t>Pu</a:t>
            </a:r>
            <a:r>
              <a:rPr lang="sr-Latn-CS" dirty="0" smtClean="0"/>
              <a:t>š</a:t>
            </a:r>
            <a:r>
              <a:rPr lang="en-US" dirty="0" err="1" smtClean="0"/>
              <a:t>enje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/>
              <a:t>Dislipidemija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>
                <a:solidFill>
                  <a:srgbClr val="CC0000"/>
                </a:solidFill>
              </a:rPr>
              <a:t>Gojaznost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/>
              <a:t>Fizi</a:t>
            </a:r>
            <a:r>
              <a:rPr lang="sr-Latn-CS" dirty="0" smtClean="0"/>
              <a:t>č</a:t>
            </a:r>
            <a:r>
              <a:rPr lang="en-US" dirty="0" smtClean="0"/>
              <a:t>ka </a:t>
            </a:r>
            <a:r>
              <a:rPr lang="en-US" dirty="0" err="1" smtClean="0"/>
              <a:t>neaktivnost</a:t>
            </a:r>
            <a:endParaRPr lang="sr-Cyrl-RS" dirty="0" smtClean="0"/>
          </a:p>
          <a:p>
            <a:pPr>
              <a:buFont typeface="Arial" charset="0"/>
              <a:buNone/>
              <a:defRPr/>
            </a:pPr>
            <a:r>
              <a:rPr lang="sr-Cyrl-RS" dirty="0" smtClean="0"/>
              <a:t>           Н</a:t>
            </a:r>
            <a:r>
              <a:rPr lang="en-US" dirty="0" err="1" smtClean="0"/>
              <a:t>ipertenzija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Di</a:t>
            </a:r>
            <a:r>
              <a:rPr lang="sr-Latn-CS" dirty="0" smtClean="0"/>
              <a:t>ja</a:t>
            </a:r>
            <a:r>
              <a:rPr lang="en-US" dirty="0" err="1" smtClean="0"/>
              <a:t>betes</a:t>
            </a:r>
            <a:r>
              <a:rPr lang="en-US" dirty="0" smtClean="0"/>
              <a:t>, </a:t>
            </a:r>
            <a:r>
              <a:rPr lang="en-US" dirty="0" err="1" smtClean="0"/>
              <a:t>hiperglikemija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/>
              <a:t>Inflamacija</a:t>
            </a: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dirty="0" err="1" smtClean="0"/>
              <a:t>Visok</a:t>
            </a:r>
            <a:r>
              <a:rPr lang="en-US" dirty="0" smtClean="0"/>
              <a:t> </a:t>
            </a:r>
            <a:r>
              <a:rPr lang="en-US" dirty="0" err="1" smtClean="0"/>
              <a:t>nivo</a:t>
            </a:r>
            <a:r>
              <a:rPr lang="en-US" dirty="0" smtClean="0"/>
              <a:t> </a:t>
            </a:r>
            <a:r>
              <a:rPr lang="en-US" dirty="0" err="1" smtClean="0"/>
              <a:t>homocisteina</a:t>
            </a:r>
            <a:r>
              <a:rPr lang="sr-Cyrl-RS" dirty="0" smtClean="0"/>
              <a:t>- исхрана! / метаболизам</a:t>
            </a:r>
            <a:endParaRPr lang="en-US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5029200" y="2514600"/>
            <a:ext cx="381000" cy="1905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019800" y="2895600"/>
            <a:ext cx="2590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МОДИФИКАЦИЈА СТИЛОВА ЖИВОТА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sz="3500" b="1" smtClean="0"/>
              <a:t/>
            </a:r>
            <a:br>
              <a:rPr lang="sr-Latn-CS" sz="3500" b="1" smtClean="0"/>
            </a:br>
            <a:r>
              <a:rPr lang="sr-Latn-CS" sz="3500" b="1" smtClean="0"/>
              <a:t/>
            </a:r>
            <a:br>
              <a:rPr lang="sr-Latn-CS" sz="3500" b="1" smtClean="0"/>
            </a:b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Potencijalni pozitivni efekti gubitka 10 kg</a:t>
            </a:r>
            <a:b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sr-Latn-CS" sz="4000" smtClean="0">
                <a:solidFill>
                  <a:srgbClr val="001746"/>
                </a:solidFill>
              </a:rPr>
              <a:t/>
            </a:r>
            <a:br>
              <a:rPr lang="sr-Latn-CS" sz="4000" smtClean="0">
                <a:solidFill>
                  <a:srgbClr val="001746"/>
                </a:solidFill>
              </a:rPr>
            </a:br>
            <a:endParaRPr lang="sr-Latn-CS" sz="4000" smtClean="0">
              <a:solidFill>
                <a:srgbClr val="00174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525962"/>
          </a:xfrm>
          <a:ln>
            <a:solidFill>
              <a:srgbClr val="001132"/>
            </a:solidFill>
          </a:ln>
        </p:spPr>
        <p:txBody>
          <a:bodyPr/>
          <a:lstStyle/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50%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smanjnje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glukoze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na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ta</a:t>
            </a:r>
            <a:r>
              <a:rPr lang="sr-Latn-C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š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10%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smanjenje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ukupn</a:t>
            </a:r>
            <a:r>
              <a:rPr lang="sr-Latn-C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 hole</a:t>
            </a:r>
            <a:r>
              <a:rPr lang="sr-Latn-C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rola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15%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smanjenj</a:t>
            </a:r>
            <a:r>
              <a:rPr lang="sr-Latn-C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LDL-C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30%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smanjenje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triglicerida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8% 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pove</a:t>
            </a:r>
            <a:r>
              <a:rPr lang="sr-Latn-C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ć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anje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HDL-C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Smanjenje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krvnog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pritiska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10mmHg </a:t>
            </a:r>
            <a:r>
              <a:rPr lang="en-US" sz="3200" dirty="0" err="1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sistolonog</a:t>
            </a:r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 </a:t>
            </a:r>
            <a:r>
              <a:rPr lang="en-US" sz="3200" dirty="0" err="1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dijastolnog</a:t>
            </a:r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32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2" indent="0">
              <a:buNone/>
            </a:pPr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sr-Latn-C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>
              <a:buFont typeface="Arial" charset="0"/>
              <a:buNone/>
            </a:pP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939800"/>
          </a:xfrm>
        </p:spPr>
        <p:txBody>
          <a:bodyPr>
            <a:normAutofit fontScale="90000"/>
          </a:bodyPr>
          <a:lstStyle/>
          <a:p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</a:rPr>
              <a:t>Фактори исхране и нивои </a:t>
            </a:r>
            <a:r>
              <a:rPr lang="en-GB" sz="3200" dirty="0" smtClean="0">
                <a:latin typeface="Verdana" pitchFamily="34" charset="0"/>
              </a:rPr>
              <a:t>LDL-C</a:t>
            </a:r>
            <a:r>
              <a:rPr lang="sr-Cyrl-RS" sz="3200" dirty="0" smtClean="0">
                <a:latin typeface="Verdana" pitchFamily="34" charset="0"/>
              </a:rPr>
              <a:t> холестерола</a:t>
            </a:r>
            <a:endParaRPr lang="en-GB" sz="3200" dirty="0">
              <a:latin typeface="Verdana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3125" y="3214688"/>
          <a:ext cx="4714908" cy="2857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08"/>
              </a:tblGrid>
              <a:tr h="368712">
                <a:tc>
                  <a:txBody>
                    <a:bodyPr/>
                    <a:lstStyle/>
                    <a:p>
                      <a:r>
                        <a:rPr lang="sr-Latn-CS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Snižavaju</a:t>
                      </a:r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LDL-C</a:t>
                      </a:r>
                      <a:endParaRPr lang="en-GB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alpha val="99000"/>
                      </a:schemeClr>
                    </a:solidFill>
                  </a:tcPr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Polinezasićene MK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</a:rPr>
                        <a:t>Vis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kozna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vlakna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Biljni </a:t>
                      </a:r>
                      <a:r>
                        <a:rPr lang="en-GB" dirty="0" err="1" smtClean="0">
                          <a:latin typeface="Verdana" pitchFamily="34" charset="0"/>
                        </a:rPr>
                        <a:t>stanol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i</a:t>
                      </a:r>
                      <a:r>
                        <a:rPr lang="en-GB" dirty="0" smtClean="0">
                          <a:latin typeface="Verdana" pitchFamily="34" charset="0"/>
                        </a:rPr>
                        <a:t>/</a:t>
                      </a:r>
                      <a:r>
                        <a:rPr lang="en-GB" dirty="0" err="1" smtClean="0">
                          <a:latin typeface="Verdana" pitchFamily="34" charset="0"/>
                        </a:rPr>
                        <a:t>st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eroli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Redukcija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TM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645246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Proteini soje sa izoflavonima</a:t>
                      </a:r>
                    </a:p>
                    <a:p>
                      <a:r>
                        <a:rPr lang="en-GB" baseline="0" dirty="0" smtClean="0">
                          <a:latin typeface="Verdana" pitchFamily="34" charset="0"/>
                        </a:rPr>
                        <a:t>(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ograničeni dokazi</a:t>
                      </a:r>
                      <a:r>
                        <a:rPr lang="en-GB" baseline="0" dirty="0" smtClean="0">
                          <a:latin typeface="Verdana" pitchFamily="34" charset="0"/>
                        </a:rPr>
                        <a:t>)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Proteini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soje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3125" y="1285875"/>
          <a:ext cx="4714908" cy="17859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14908"/>
              </a:tblGrid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Povećavaju</a:t>
                      </a:r>
                      <a:r>
                        <a:rPr lang="en-GB" dirty="0" smtClean="0">
                          <a:latin typeface="Verdana" pitchFamily="34" charset="0"/>
                        </a:rPr>
                        <a:t> LDL-C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Zasićene i trans-masne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kiseline</a:t>
                      </a:r>
                      <a:endParaRPr lang="en-GB" i="1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Dijetarni holesterol 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719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Povećana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TM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endParaRPr lang="sr-Cyrl-CS" b="1" dirty="0" smtClean="0"/>
          </a:p>
          <a:p>
            <a:pPr algn="ctr">
              <a:buFont typeface="Wingdings" pitchFamily="2" charset="2"/>
              <a:buNone/>
            </a:pPr>
            <a:r>
              <a:rPr lang="sr-Cyrl-CS" b="1" dirty="0" smtClean="0"/>
              <a:t>ПРАВИЛНА ИСХРАНА</a:t>
            </a:r>
            <a:r>
              <a:rPr lang="sr-Cyrl-CS" dirty="0" smtClean="0"/>
              <a:t> </a:t>
            </a:r>
          </a:p>
          <a:p>
            <a:pPr lvl="1">
              <a:buFontTx/>
              <a:buNone/>
            </a:pPr>
            <a:endParaRPr lang="sr-Cyrl-CS" dirty="0" smtClean="0"/>
          </a:p>
          <a:p>
            <a:pPr lvl="1" algn="just">
              <a:buFontTx/>
              <a:buNone/>
            </a:pPr>
            <a:r>
              <a:rPr lang="sr-Cyrl-CS" dirty="0" smtClean="0"/>
              <a:t>	је један од најзначајнијих здравствених ресурса или чинилаца, неопходних за очување и унапређење здравља појединца и целе нације.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sr-Cyrl-CS" dirty="0" smtClean="0"/>
              <a:t>Појам </a:t>
            </a:r>
            <a:r>
              <a:rPr lang="sr-Cyrl-CS" b="1" dirty="0" smtClean="0"/>
              <a:t>ПРАВИЛНА ИСХРАНА</a:t>
            </a:r>
            <a:r>
              <a:rPr lang="sr-Cyrl-CS" dirty="0" smtClean="0"/>
              <a:t> подразумева се више аспеката: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Cyrl-C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КВАЛИТЕТНЕ НАМИРНИЦЕ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b="1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ЗДРАВСТВЕНО БЕЗБЕДНЕ И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ИЗБАЛАНСИРАН унос нутриенса</a:t>
            </a:r>
          </a:p>
          <a:p>
            <a:pPr marL="0" indent="0">
              <a:buFontTx/>
              <a:buNone/>
            </a:pPr>
            <a:r>
              <a:rPr lang="en-US" dirty="0" smtClean="0"/>
              <a:t>4.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воде-препоручени</a:t>
            </a:r>
            <a:r>
              <a:rPr lang="en-US" dirty="0" smtClean="0"/>
              <a:t>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воде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категорије</a:t>
            </a:r>
            <a:r>
              <a:rPr lang="en-US" dirty="0" smtClean="0"/>
              <a:t> </a:t>
            </a:r>
            <a:r>
              <a:rPr lang="en-US" dirty="0" err="1" smtClean="0"/>
              <a:t>становништва</a:t>
            </a:r>
            <a:r>
              <a:rPr lang="en-US" dirty="0" smtClean="0"/>
              <a:t> у </a:t>
            </a:r>
            <a:r>
              <a:rPr lang="en-US" dirty="0" err="1" smtClean="0"/>
              <a:t>односу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узраст</a:t>
            </a:r>
            <a:r>
              <a:rPr lang="en-US" dirty="0" smtClean="0"/>
              <a:t> и </a:t>
            </a:r>
            <a:r>
              <a:rPr lang="en-US" dirty="0" err="1" smtClean="0"/>
              <a:t>здравствено</a:t>
            </a:r>
            <a:r>
              <a:rPr lang="en-US" dirty="0" smtClean="0"/>
              <a:t> </a:t>
            </a:r>
            <a:r>
              <a:rPr lang="en-US" dirty="0" err="1" smtClean="0"/>
              <a:t>стање</a:t>
            </a: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5. </a:t>
            </a:r>
            <a:r>
              <a:rPr lang="sr-Cyrl-RS" dirty="0" smtClean="0"/>
              <a:t>Уоброченост</a:t>
            </a:r>
            <a:endParaRPr lang="sr-Cyrl-CS" dirty="0" smtClean="0"/>
          </a:p>
          <a:p>
            <a:pPr lvl="1">
              <a:buFontTx/>
              <a:buNone/>
            </a:pPr>
            <a:endParaRPr lang="sr-Cyrl-CS" dirty="0" smtClean="0"/>
          </a:p>
        </p:txBody>
      </p:sp>
    </p:spTree>
    <p:extLst>
      <p:ext uri="{BB962C8B-B14F-4D97-AF65-F5344CB8AC3E}">
        <p14:creationId xmlns:p14="http://schemas.microsoft.com/office/powerpoint/2010/main" xmlns="" val="35225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Faktori koji uti</a:t>
            </a:r>
            <a:r>
              <a:rPr lang="sr-Latn-CS" sz="3000" b="1" smtClean="0">
                <a:solidFill>
                  <a:srgbClr val="001746"/>
                </a:solidFill>
                <a:latin typeface="Verdana" pitchFamily="34" charset="0"/>
              </a:rPr>
              <a:t>č</a:t>
            </a:r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u na hipertenziju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857750"/>
          </a:xfrm>
        </p:spPr>
        <p:txBody>
          <a:bodyPr/>
          <a:lstStyle/>
          <a:p>
            <a:pPr eaLnBrk="1" hangingPunct="1"/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Uzrast</a:t>
            </a:r>
          </a:p>
          <a:p>
            <a:pPr eaLnBrk="1" hangingPunct="1"/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Pol</a:t>
            </a:r>
          </a:p>
          <a:p>
            <a:pPr eaLnBrk="1" hangingPunct="1"/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Geni, pripadnost etni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č</a:t>
            </a:r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koj, socijalno</a:t>
            </a:r>
            <a:r>
              <a:rPr lang="sr-Latn-CS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ekonomskoj  grupi</a:t>
            </a:r>
          </a:p>
          <a:p>
            <a:pPr eaLnBrk="1" hangingPunct="1"/>
            <a:r>
              <a:rPr lang="en-GB" sz="2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Masa, BMI indeks</a:t>
            </a:r>
          </a:p>
          <a:p>
            <a:pPr lvl="2"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Ž</a:t>
            </a:r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ivotni stilovi i shrana</a:t>
            </a:r>
          </a:p>
          <a:p>
            <a:pPr lvl="2" eaLnBrk="1" hangingPunct="1"/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Na⁺,zasi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ć</a:t>
            </a:r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ene masti, pu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š</a:t>
            </a:r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en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je</a:t>
            </a:r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, fizi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č</a:t>
            </a:r>
            <a:r>
              <a:rPr lang="en-GB" smtClean="0">
                <a:latin typeface="Verdana" pitchFamily="34" charset="0"/>
                <a:ea typeface="Verdana" pitchFamily="34" charset="0"/>
                <a:cs typeface="Verdana" pitchFamily="34" charset="0"/>
              </a:rPr>
              <a:t>ka neaktivnost</a:t>
            </a:r>
          </a:p>
          <a:p>
            <a:pPr eaLnBrk="1" hangingPunct="1"/>
            <a:r>
              <a:rPr lang="en-GB" sz="2900" smtClean="0">
                <a:latin typeface="Verdana" pitchFamily="34" charset="0"/>
              </a:rPr>
              <a:t>Druge patologije-sekundarni razlozi</a:t>
            </a:r>
          </a:p>
        </p:txBody>
      </p:sp>
      <p:sp>
        <p:nvSpPr>
          <p:cNvPr id="4" name="Oval 3"/>
          <p:cNvSpPr/>
          <p:nvPr/>
        </p:nvSpPr>
        <p:spPr>
          <a:xfrm>
            <a:off x="1928813" y="3786188"/>
            <a:ext cx="1071562" cy="5000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229600" cy="928687"/>
          </a:xfrm>
        </p:spPr>
        <p:txBody>
          <a:bodyPr>
            <a:normAutofit fontScale="90000"/>
          </a:bodyPr>
          <a:lstStyle/>
          <a:p>
            <a:pPr algn="l"/>
            <a:r>
              <a:rPr lang="en-GB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ijetarne intervencije </a:t>
            </a:r>
            <a:b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DASH</a:t>
            </a:r>
            <a:r>
              <a:rPr lang="sr-Latn-CS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(Dietary Approaches to Stop Hypertension)</a:t>
            </a:r>
            <a: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 </a:t>
            </a:r>
            <a:r>
              <a:rPr lang="en-GB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TLC</a:t>
            </a:r>
            <a:r>
              <a:rPr lang="en-GB" sz="3600" smtClean="0"/>
              <a:t> </a:t>
            </a:r>
            <a:r>
              <a:rPr lang="sr-Latn-CS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(T</a:t>
            </a:r>
            <a:r>
              <a:rPr lang="en-GB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herapeutic </a:t>
            </a:r>
            <a:r>
              <a:rPr lang="sr-Latn-CS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en-GB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ifestyle </a:t>
            </a:r>
            <a:r>
              <a:rPr lang="sr-Latn-CS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GB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hanges</a:t>
            </a:r>
            <a:r>
              <a:rPr lang="sr-Latn-CS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n-GB" sz="18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18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88" y="1714500"/>
          <a:ext cx="8358216" cy="4809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842"/>
                <a:gridCol w="2452302"/>
                <a:gridCol w="2786072"/>
              </a:tblGrid>
              <a:tr h="3444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Eating pattern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TLC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Serving sizes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75025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Grains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serving/day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slice bread;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½ cup of cooked rice, pasta or cereal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Vegetables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servings/day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½ c of cooked </a:t>
                      </a:r>
                      <a:r>
                        <a:rPr lang="en-GB" sz="160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veg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; ½ c of veg. juice; 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Fruits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4-5 servings/day</a:t>
                      </a:r>
                      <a:endParaRPr lang="sr-Latn-CS" sz="16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medium fruit;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½ c of fruit juice </a:t>
                      </a:r>
                      <a:endParaRPr lang="sr-Latn-CS" sz="16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 free or low fat milk/products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2-3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servings/day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c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of milk or yogurt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Lean meat, poultry or fish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About 140 grams/day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2806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Nuts, seeds and legumes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 servings/week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½ c of dry beans or peas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2806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Fats and oils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2-3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servings/day depending on daily calorie level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Sweets and added sugars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or fewer servings/week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table spoon of sugar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92150"/>
            <a:ext cx="77057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468313" y="59499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b="1" dirty="0" smtClean="0">
                <a:latin typeface="Verdana" pitchFamily="34" charset="0"/>
              </a:rPr>
              <a:t>Антиоксиданси/атеросклероза</a:t>
            </a:r>
            <a:endParaRPr lang="en-US" sz="2000" b="1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836613"/>
            <a:ext cx="7999413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042988" y="5949950"/>
            <a:ext cx="705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r-Latn-C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8313" y="59499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b="1" dirty="0" smtClean="0">
                <a:latin typeface="Verdana" pitchFamily="34" charset="0"/>
              </a:rPr>
              <a:t>Антиоксиданси/атеросклероза</a:t>
            </a:r>
            <a:endParaRPr lang="en-US" sz="2000" b="1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71500" y="1857375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Homoc</a:t>
            </a:r>
            <a:r>
              <a:rPr lang="sr-Latn-CS"/>
              <a:t>i</a:t>
            </a:r>
            <a:r>
              <a:rPr lang="en-US"/>
              <a:t>stein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357813" y="1928813"/>
            <a:ext cx="251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Metionin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971800" y="29718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Folat, B12, B6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57200" y="38862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  <a:r>
              <a:rPr lang="sr-Latn-CS"/>
              <a:t>teroskleroza</a:t>
            </a:r>
            <a:endParaRPr 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667000" y="15240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Metionin s</a:t>
            </a:r>
            <a:r>
              <a:rPr lang="sr-Latn-CS"/>
              <a:t>i</a:t>
            </a:r>
            <a:r>
              <a:rPr lang="en-US"/>
              <a:t>nteta</a:t>
            </a:r>
            <a:r>
              <a:rPr lang="sr-Latn-CS"/>
              <a:t>za</a:t>
            </a:r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2786063" y="2071688"/>
            <a:ext cx="2209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1500188" y="2643188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V="1">
            <a:off x="3929063" y="2357438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2786063" y="2857500"/>
            <a:ext cx="2500312" cy="519113"/>
          </a:xfrm>
          <a:prstGeom prst="ellips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3789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Vitamin B6, B12 i folna kiselina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68313" y="59499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b="1" dirty="0" smtClean="0">
                <a:latin typeface="Verdana" pitchFamily="34" charset="0"/>
              </a:rPr>
              <a:t>Неки витамини/атеросклероза</a:t>
            </a:r>
            <a:endParaRPr lang="en-US" sz="2000" b="1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11175" y="1479550"/>
            <a:ext cx="8215313" cy="452431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dirty="0">
                <a:latin typeface="Arial" charset="0"/>
              </a:rPr>
              <a:t>Prvi međunarodni istraživačko-interventni program </a:t>
            </a:r>
            <a:r>
              <a:rPr lang="sr-Latn-CS" b="1" dirty="0">
                <a:latin typeface="Arial" charset="0"/>
              </a:rPr>
              <a:t>(CCCCP)</a:t>
            </a:r>
            <a:r>
              <a:rPr lang="sr-Latn-CS" dirty="0">
                <a:latin typeface="Arial" charset="0"/>
              </a:rPr>
              <a:t> inicirala je i koordinirala Svetska zdravstvena organizacija. Koncept programa prihvaćen je 1974. od strane predstavnika 17 zainteresovanih </a:t>
            </a:r>
            <a:r>
              <a:rPr lang="sr-Latn-CS" dirty="0" smtClean="0">
                <a:latin typeface="Arial" charset="0"/>
              </a:rPr>
              <a:t>zemalja</a:t>
            </a:r>
            <a:endParaRPr lang="sr-Cyrl-RS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sr-Cyrl-RS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sr-Latn-CS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sr-Latn-CS" b="1" dirty="0">
                <a:latin typeface="Arial" charset="0"/>
              </a:rPr>
              <a:t>CCCC</a:t>
            </a:r>
            <a:r>
              <a:rPr lang="en-US" b="1" dirty="0">
                <a:latin typeface="Arial" charset="0"/>
              </a:rPr>
              <a:t>P</a:t>
            </a:r>
            <a:r>
              <a:rPr lang="sr-Latn-CS" dirty="0">
                <a:latin typeface="Arial" charset="0"/>
              </a:rPr>
              <a:t> je skraćenica od </a:t>
            </a:r>
            <a:r>
              <a:rPr lang="sr-Latn-CS" b="1" dirty="0">
                <a:latin typeface="Arial" charset="0"/>
              </a:rPr>
              <a:t>C</a:t>
            </a:r>
            <a:r>
              <a:rPr lang="sr-Latn-CS" dirty="0">
                <a:latin typeface="Arial" charset="0"/>
              </a:rPr>
              <a:t>omprehensive </a:t>
            </a:r>
            <a:r>
              <a:rPr lang="sr-Latn-CS" b="1" dirty="0">
                <a:latin typeface="Arial" charset="0"/>
              </a:rPr>
              <a:t>C</a:t>
            </a:r>
            <a:r>
              <a:rPr lang="sr-Latn-CS" dirty="0">
                <a:latin typeface="Arial" charset="0"/>
              </a:rPr>
              <a:t>ardiovascular </a:t>
            </a:r>
            <a:r>
              <a:rPr lang="sr-Latn-CS" b="1" dirty="0">
                <a:latin typeface="Arial" charset="0"/>
              </a:rPr>
              <a:t>C</a:t>
            </a:r>
            <a:r>
              <a:rPr lang="sr-Latn-CS" dirty="0">
                <a:latin typeface="Arial" charset="0"/>
              </a:rPr>
              <a:t>omunity </a:t>
            </a:r>
            <a:r>
              <a:rPr lang="sr-Latn-CS" b="1" dirty="0">
                <a:latin typeface="Arial" charset="0"/>
              </a:rPr>
              <a:t>C</a:t>
            </a:r>
            <a:r>
              <a:rPr lang="sr-Latn-CS" dirty="0">
                <a:latin typeface="Arial" charset="0"/>
              </a:rPr>
              <a:t>ontrol </a:t>
            </a:r>
            <a:r>
              <a:rPr lang="sr-Latn-CS" b="1" dirty="0">
                <a:latin typeface="Arial" charset="0"/>
              </a:rPr>
              <a:t>P</a:t>
            </a:r>
            <a:r>
              <a:rPr lang="sr-Latn-CS" dirty="0">
                <a:latin typeface="Arial" charset="0"/>
              </a:rPr>
              <a:t>rogramme</a:t>
            </a:r>
            <a:r>
              <a:rPr lang="sr-Latn-CS" dirty="0" smtClean="0">
                <a:latin typeface="Arial" charset="0"/>
              </a:rPr>
              <a:t>.</a:t>
            </a:r>
            <a:endParaRPr lang="sr-Cyrl-RS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sr-Cyrl-RS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sr-Latn-CS" b="1" dirty="0" smtClean="0">
                <a:latin typeface="Arial" charset="0"/>
              </a:rPr>
              <a:t>CINDI</a:t>
            </a:r>
            <a:r>
              <a:rPr lang="sr-Cyrl-RS" b="1" dirty="0" smtClean="0">
                <a:latin typeface="Arial" charset="0"/>
              </a:rPr>
              <a:t> </a:t>
            </a:r>
            <a:r>
              <a:rPr lang="sr-Cyrl-RS" dirty="0" smtClean="0">
                <a:latin typeface="Arial" charset="0"/>
              </a:rPr>
              <a:t>програм</a:t>
            </a:r>
          </a:p>
          <a:p>
            <a:pPr>
              <a:spcBef>
                <a:spcPct val="50000"/>
              </a:spcBef>
            </a:pPr>
            <a:r>
              <a:rPr lang="sr-Latn-CS" b="1" dirty="0" smtClean="0">
                <a:latin typeface="Arial" charset="0"/>
              </a:rPr>
              <a:t>MONICA</a:t>
            </a:r>
            <a:r>
              <a:rPr lang="sr-Cyrl-RS" dirty="0" smtClean="0">
                <a:latin typeface="Arial" charset="0"/>
              </a:rPr>
              <a:t> протокол</a:t>
            </a:r>
          </a:p>
          <a:p>
            <a:pPr>
              <a:spcBef>
                <a:spcPct val="50000"/>
              </a:spcBef>
            </a:pPr>
            <a:endParaRPr lang="sr-Cyrl-RS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sr-Latn-CS" dirty="0"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Истраживања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3850" y="1557338"/>
            <a:ext cx="8496300" cy="5300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842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dirty="0">
                <a:solidFill>
                  <a:srgbClr val="FF0000"/>
                </a:solidFill>
                <a:latin typeface="Arial" charset="0"/>
              </a:rPr>
              <a:t>Prosečna godišnja promena mortaliteta od </a:t>
            </a:r>
            <a:r>
              <a:rPr lang="sr-Latn-CS" sz="2400" dirty="0" smtClean="0">
                <a:solidFill>
                  <a:srgbClr val="FF0000"/>
                </a:solidFill>
                <a:latin typeface="Arial" charset="0"/>
              </a:rPr>
              <a:t>koronarne</a:t>
            </a:r>
            <a:r>
              <a:rPr lang="sr-Cyrl-R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  <a:latin typeface="Arial" charset="0"/>
              </a:rPr>
              <a:t>bolesti</a:t>
            </a:r>
            <a:endParaRPr lang="sr-Latn-CS" sz="24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 t="7114"/>
          <a:stretch>
            <a:fillRect/>
          </a:stretch>
        </p:blipFill>
        <p:spPr bwMode="auto">
          <a:xfrm>
            <a:off x="963613" y="1557338"/>
            <a:ext cx="764063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23850" y="1484313"/>
            <a:ext cx="8496300" cy="5373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95288" y="87313"/>
            <a:ext cx="8569325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sr-Latn-CS" sz="2400" i="1" dirty="0">
                <a:solidFill>
                  <a:srgbClr val="FF0000"/>
                </a:solidFill>
                <a:latin typeface="Arial" charset="0"/>
              </a:rPr>
              <a:t>U 60% centara došlo je do značajnog smanjenja ukupnog skora rizičnih faktora kod oba pola.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7950" y="1073150"/>
            <a:ext cx="898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1800" b="1" dirty="0">
                <a:solidFill>
                  <a:srgbClr val="FF0000"/>
                </a:solidFill>
                <a:latin typeface="Arial" charset="0"/>
              </a:rPr>
              <a:t>Promene u prosečnom skoru rizičnih faktora u periodu od 10 godina istraživanja</a:t>
            </a:r>
            <a:r>
              <a:rPr lang="sr-Latn-CS" sz="1800" dirty="0">
                <a:solidFill>
                  <a:srgbClr val="FF0000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 t="7449"/>
          <a:stretch>
            <a:fillRect/>
          </a:stretch>
        </p:blipFill>
        <p:spPr bwMode="auto">
          <a:xfrm>
            <a:off x="571500" y="1520825"/>
            <a:ext cx="7888288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0" y="241300"/>
            <a:ext cx="9144000" cy="7334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 dirty="0" err="1">
                <a:latin typeface="Arial" charset="0"/>
              </a:rPr>
              <a:t>Udeo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sedam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vode</a:t>
            </a:r>
            <a:r>
              <a:rPr lang="sr-Latn-CS" sz="2100" dirty="0">
                <a:latin typeface="Arial" charset="0"/>
              </a:rPr>
              <a:t>ć</a:t>
            </a:r>
            <a:r>
              <a:rPr lang="en-US" sz="2100" dirty="0" err="1">
                <a:latin typeface="Arial" charset="0"/>
              </a:rPr>
              <a:t>ih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faktora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rizika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i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sedam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glavnih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oboljenja</a:t>
            </a:r>
            <a:r>
              <a:rPr lang="en-US" sz="2100" dirty="0">
                <a:latin typeface="Arial" charset="0"/>
              </a:rPr>
              <a:t> u </a:t>
            </a:r>
            <a:r>
              <a:rPr lang="en-US" sz="2100" dirty="0" err="1">
                <a:latin typeface="Arial" charset="0"/>
              </a:rPr>
              <a:t>teretu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bolesti</a:t>
            </a:r>
            <a:r>
              <a:rPr lang="en-US" sz="2100" dirty="0">
                <a:latin typeface="Arial" charset="0"/>
              </a:rPr>
              <a:t> u </a:t>
            </a:r>
            <a:r>
              <a:rPr lang="en-US" sz="2100" dirty="0" err="1">
                <a:latin typeface="Arial" charset="0"/>
              </a:rPr>
              <a:t>Evropskom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regionu</a:t>
            </a:r>
            <a:r>
              <a:rPr lang="en-US" sz="2100" dirty="0">
                <a:latin typeface="Arial" charset="0"/>
              </a:rPr>
              <a:t> SZO, 2005, </a:t>
            </a:r>
            <a:r>
              <a:rPr lang="en-US" sz="2100" dirty="0" err="1">
                <a:latin typeface="Arial" charset="0"/>
              </a:rPr>
              <a:t>uz</a:t>
            </a:r>
            <a:r>
              <a:rPr lang="en-US" sz="2100" dirty="0">
                <a:latin typeface="Arial" charset="0"/>
              </a:rPr>
              <a:t> </a:t>
            </a:r>
            <a:r>
              <a:rPr lang="en-US" sz="2100" dirty="0" err="1">
                <a:latin typeface="Arial" charset="0"/>
              </a:rPr>
              <a:t>pripadaju</a:t>
            </a:r>
            <a:r>
              <a:rPr lang="sr-Latn-CS" sz="2100" dirty="0">
                <a:latin typeface="Arial" charset="0"/>
              </a:rPr>
              <a:t>ću frakciju populacije</a:t>
            </a:r>
          </a:p>
        </p:txBody>
      </p:sp>
      <p:graphicFrame>
        <p:nvGraphicFramePr>
          <p:cNvPr id="652562" name="Group 274"/>
          <p:cNvGraphicFramePr>
            <a:graphicFrameLocks noGrp="1"/>
          </p:cNvGraphicFramePr>
          <p:nvPr>
            <p:ph idx="1"/>
          </p:nvPr>
        </p:nvGraphicFramePr>
        <p:xfrm>
          <a:off x="0" y="1239838"/>
          <a:ext cx="9117013" cy="4535488"/>
        </p:xfrm>
        <a:graphic>
          <a:graphicData uri="http://schemas.openxmlformats.org/drawingml/2006/table">
            <a:tbl>
              <a:tblPr/>
              <a:tblGrid>
                <a:gridCol w="2162175"/>
                <a:gridCol w="628650"/>
                <a:gridCol w="2809875"/>
                <a:gridCol w="2641600"/>
                <a:gridCol w="874713"/>
              </a:tblGrid>
              <a:tr h="64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FAKTOR RIZIKA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DALY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(%)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Pripadajuća frakcija populacije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OBOLJENJE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DALY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(%)</a:t>
                      </a:r>
                      <a:endParaRPr kumimoji="0" lang="sr-Latn-C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Visok krvni pritisak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12.8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Ishemijska bolest srca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10.5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Pušenje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12.3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Cerebrovaskularna oboljenja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7.2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Alkohol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10.1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Unipolarni depresivni poremećaji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6.2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Visok nivo holesterola u krvi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8.7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Poremećaji usled kon-</a:t>
                      </a:r>
                      <a:b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</a:b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zumiranja alkohola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3.1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Gojaznost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7.8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Hronične plućne bolesti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2.3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Malo voća i povrća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4.4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Povrede u saobraćaju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Fizička neaktivnost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3.5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Rak pluća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43" name="Text Box 46"/>
          <p:cNvSpPr txBox="1">
            <a:spLocks noChangeArrowheads="1"/>
          </p:cNvSpPr>
          <p:nvPr/>
        </p:nvSpPr>
        <p:spPr bwMode="auto">
          <a:xfrm>
            <a:off x="511175" y="5867400"/>
            <a:ext cx="8215313" cy="10156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sr-Latn-CS" sz="2000" dirty="0">
                <a:solidFill>
                  <a:srgbClr val="FF9900"/>
                </a:solidFill>
                <a:latin typeface="Arial" charset="0"/>
              </a:rPr>
              <a:t>isprekidana strelica</a:t>
            </a: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); </a:t>
            </a:r>
            <a:r>
              <a:rPr lang="sr-Latn-CS" sz="2000" dirty="0" smtClean="0">
                <a:solidFill>
                  <a:schemeClr val="bg1"/>
                </a:solidFill>
                <a:latin typeface="Arial" charset="0"/>
              </a:rPr>
              <a:t>25-4</a:t>
            </a:r>
            <a:r>
              <a:rPr lang="sr-Latn-CS" sz="2000" dirty="0" smtClean="0">
                <a:latin typeface="Arial" charset="0"/>
              </a:rPr>
              <a:t>Pripadajuća frakcija populacije predstavlja postotak datog oboljenja koji se može pripisati nekom faktoru rizika: 1-24% 9</a:t>
            </a:r>
            <a:r>
              <a:rPr lang="sr-Latn-CS" sz="2000" dirty="0">
                <a:latin typeface="Arial" charset="0"/>
              </a:rPr>
              <a:t>% </a:t>
            </a: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sr-Latn-CS" sz="2000" dirty="0">
                <a:solidFill>
                  <a:srgbClr val="FFFF00"/>
                </a:solidFill>
                <a:latin typeface="Arial" charset="0"/>
              </a:rPr>
              <a:t>tanka strelica</a:t>
            </a:r>
            <a:r>
              <a:rPr lang="sr-Latn-CS" sz="2000" dirty="0">
                <a:latin typeface="Arial" charset="0"/>
              </a:rPr>
              <a:t>); 50%+ (</a:t>
            </a:r>
            <a:r>
              <a:rPr lang="sr-Latn-CS" sz="2000" dirty="0">
                <a:solidFill>
                  <a:srgbClr val="FF0000"/>
                </a:solidFill>
                <a:latin typeface="Arial" charset="0"/>
              </a:rPr>
              <a:t>debela strelica</a:t>
            </a: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)</a:t>
            </a:r>
          </a:p>
        </p:txBody>
      </p:sp>
      <p:sp>
        <p:nvSpPr>
          <p:cNvPr id="42044" name="Line 47"/>
          <p:cNvSpPr>
            <a:spLocks noChangeShapeType="1"/>
          </p:cNvSpPr>
          <p:nvPr/>
        </p:nvSpPr>
        <p:spPr bwMode="auto">
          <a:xfrm>
            <a:off x="2824163" y="2039938"/>
            <a:ext cx="27574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45" name="Line 48"/>
          <p:cNvSpPr>
            <a:spLocks noChangeShapeType="1"/>
          </p:cNvSpPr>
          <p:nvPr/>
        </p:nvSpPr>
        <p:spPr bwMode="auto">
          <a:xfrm>
            <a:off x="2865438" y="2547938"/>
            <a:ext cx="2676525" cy="1936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46" name="Line 49"/>
          <p:cNvSpPr>
            <a:spLocks noChangeShapeType="1"/>
          </p:cNvSpPr>
          <p:nvPr/>
        </p:nvSpPr>
        <p:spPr bwMode="auto">
          <a:xfrm>
            <a:off x="2836863" y="2176463"/>
            <a:ext cx="2676525" cy="336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47" name="Line 50"/>
          <p:cNvSpPr>
            <a:spLocks noChangeShapeType="1"/>
          </p:cNvSpPr>
          <p:nvPr/>
        </p:nvSpPr>
        <p:spPr bwMode="auto">
          <a:xfrm>
            <a:off x="2852738" y="2735263"/>
            <a:ext cx="2730500" cy="27828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48" name="Line 51"/>
          <p:cNvSpPr>
            <a:spLocks noChangeShapeType="1"/>
          </p:cNvSpPr>
          <p:nvPr/>
        </p:nvSpPr>
        <p:spPr bwMode="auto">
          <a:xfrm>
            <a:off x="2841625" y="3341688"/>
            <a:ext cx="2784475" cy="5778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49" name="Line 52"/>
          <p:cNvSpPr>
            <a:spLocks noChangeShapeType="1"/>
          </p:cNvSpPr>
          <p:nvPr/>
        </p:nvSpPr>
        <p:spPr bwMode="auto">
          <a:xfrm flipV="1">
            <a:off x="2854325" y="2176463"/>
            <a:ext cx="2662238" cy="1812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0" name="Line 53"/>
          <p:cNvSpPr>
            <a:spLocks noChangeShapeType="1"/>
          </p:cNvSpPr>
          <p:nvPr/>
        </p:nvSpPr>
        <p:spPr bwMode="auto">
          <a:xfrm flipV="1">
            <a:off x="2824163" y="2141538"/>
            <a:ext cx="2797175" cy="3362325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1" name="Line 54"/>
          <p:cNvSpPr>
            <a:spLocks noChangeShapeType="1"/>
          </p:cNvSpPr>
          <p:nvPr/>
        </p:nvSpPr>
        <p:spPr bwMode="auto">
          <a:xfrm>
            <a:off x="2813050" y="5032375"/>
            <a:ext cx="27574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2" name="Line 55"/>
          <p:cNvSpPr>
            <a:spLocks noChangeShapeType="1"/>
          </p:cNvSpPr>
          <p:nvPr/>
        </p:nvSpPr>
        <p:spPr bwMode="auto">
          <a:xfrm>
            <a:off x="2825750" y="3509963"/>
            <a:ext cx="2730500" cy="1493837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3" name="Line 56"/>
          <p:cNvSpPr>
            <a:spLocks noChangeShapeType="1"/>
          </p:cNvSpPr>
          <p:nvPr/>
        </p:nvSpPr>
        <p:spPr bwMode="auto">
          <a:xfrm flipV="1">
            <a:off x="2881313" y="2074863"/>
            <a:ext cx="2728912" cy="52228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4" name="Line 57"/>
          <p:cNvSpPr>
            <a:spLocks noChangeShapeType="1"/>
          </p:cNvSpPr>
          <p:nvPr/>
        </p:nvSpPr>
        <p:spPr bwMode="auto">
          <a:xfrm flipV="1">
            <a:off x="2825750" y="2670175"/>
            <a:ext cx="2730500" cy="29321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5" name="Line 58"/>
          <p:cNvSpPr>
            <a:spLocks noChangeShapeType="1"/>
          </p:cNvSpPr>
          <p:nvPr/>
        </p:nvSpPr>
        <p:spPr bwMode="auto">
          <a:xfrm>
            <a:off x="2814638" y="5060950"/>
            <a:ext cx="2797175" cy="55245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6" name="Line 275"/>
          <p:cNvSpPr>
            <a:spLocks noChangeShapeType="1"/>
          </p:cNvSpPr>
          <p:nvPr/>
        </p:nvSpPr>
        <p:spPr bwMode="auto">
          <a:xfrm flipV="1">
            <a:off x="2882900" y="2695575"/>
            <a:ext cx="2635250" cy="238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7" name="Line 276"/>
          <p:cNvSpPr>
            <a:spLocks noChangeShapeType="1"/>
          </p:cNvSpPr>
          <p:nvPr/>
        </p:nvSpPr>
        <p:spPr bwMode="auto">
          <a:xfrm flipV="1">
            <a:off x="2844800" y="3300413"/>
            <a:ext cx="2687638" cy="23812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8" name="Line 277"/>
          <p:cNvSpPr>
            <a:spLocks noChangeShapeType="1"/>
          </p:cNvSpPr>
          <p:nvPr/>
        </p:nvSpPr>
        <p:spPr bwMode="auto">
          <a:xfrm flipV="1">
            <a:off x="2881313" y="2181225"/>
            <a:ext cx="2635250" cy="2338388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59" name="Line 278"/>
          <p:cNvSpPr>
            <a:spLocks noChangeShapeType="1"/>
          </p:cNvSpPr>
          <p:nvPr/>
        </p:nvSpPr>
        <p:spPr bwMode="auto">
          <a:xfrm flipV="1">
            <a:off x="2841625" y="2209800"/>
            <a:ext cx="2730500" cy="2822575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60" name="Line 279"/>
          <p:cNvSpPr>
            <a:spLocks noChangeShapeType="1"/>
          </p:cNvSpPr>
          <p:nvPr/>
        </p:nvSpPr>
        <p:spPr bwMode="auto">
          <a:xfrm flipV="1">
            <a:off x="2909888" y="2684463"/>
            <a:ext cx="2662237" cy="189388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61" name="Line 280"/>
          <p:cNvSpPr>
            <a:spLocks noChangeShapeType="1"/>
          </p:cNvSpPr>
          <p:nvPr/>
        </p:nvSpPr>
        <p:spPr bwMode="auto">
          <a:xfrm flipV="1">
            <a:off x="2867025" y="2652713"/>
            <a:ext cx="2716213" cy="1355725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5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07950"/>
            <a:ext cx="8610600" cy="94615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800" smtClean="0"/>
              <a:t>Preporuka CINDI programa za evropsku strategiju prevencije i kontrole hroničnih bolesti </a:t>
            </a:r>
          </a:p>
        </p:txBody>
      </p:sp>
      <p:sp>
        <p:nvSpPr>
          <p:cNvPr id="53251" name="Oval 6"/>
          <p:cNvSpPr>
            <a:spLocks noChangeArrowheads="1"/>
          </p:cNvSpPr>
          <p:nvPr/>
        </p:nvSpPr>
        <p:spPr bwMode="auto">
          <a:xfrm>
            <a:off x="3259138" y="3117850"/>
            <a:ext cx="2703512" cy="1747838"/>
          </a:xfrm>
          <a:prstGeom prst="ellipse">
            <a:avLst/>
          </a:prstGeom>
          <a:solidFill>
            <a:schemeClr val="accent1"/>
          </a:solidFill>
          <a:ln w="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sr-Latn-CS" sz="2400">
                <a:latin typeface="Arial" charset="0"/>
              </a:rPr>
              <a:t>Sposobnost </a:t>
            </a:r>
          </a:p>
          <a:p>
            <a:r>
              <a:rPr lang="sr-Latn-CS" sz="2400">
                <a:latin typeface="Arial" charset="0"/>
              </a:rPr>
              <a:t>zdravstvenog </a:t>
            </a:r>
          </a:p>
          <a:p>
            <a:r>
              <a:rPr lang="sr-Latn-CS" sz="2400">
                <a:latin typeface="Arial" charset="0"/>
              </a:rPr>
              <a:t>sistema da </a:t>
            </a:r>
          </a:p>
          <a:p>
            <a:r>
              <a:rPr lang="sr-Latn-CS" sz="2400">
                <a:latin typeface="Arial" charset="0"/>
              </a:rPr>
              <a:t>odgovori</a:t>
            </a:r>
          </a:p>
        </p:txBody>
      </p:sp>
      <p:sp>
        <p:nvSpPr>
          <p:cNvPr id="53252" name="Rectangle 7"/>
          <p:cNvSpPr>
            <a:spLocks noChangeArrowheads="1"/>
          </p:cNvSpPr>
          <p:nvPr/>
        </p:nvSpPr>
        <p:spPr bwMode="auto">
          <a:xfrm>
            <a:off x="11113" y="1195388"/>
            <a:ext cx="2730500" cy="1720850"/>
          </a:xfrm>
          <a:prstGeom prst="rect">
            <a:avLst/>
          </a:prstGeom>
          <a:solidFill>
            <a:srgbClr val="00FFFF"/>
          </a:solidFill>
          <a:ln w="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Uključivanje 4 </a:t>
            </a:r>
          </a:p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vodećih bolesti:</a:t>
            </a:r>
          </a:p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KVB</a:t>
            </a:r>
          </a:p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Maligne</a:t>
            </a:r>
          </a:p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Hronične pluć.</a:t>
            </a:r>
          </a:p>
          <a:p>
            <a:pPr>
              <a:lnSpc>
                <a:spcPct val="90000"/>
              </a:lnSpc>
            </a:pPr>
            <a:r>
              <a:rPr lang="sr-Latn-CS" sz="2000">
                <a:latin typeface="Arial" charset="0"/>
              </a:rPr>
              <a:t>Diabetes</a:t>
            </a:r>
          </a:p>
        </p:txBody>
      </p:sp>
      <p:sp>
        <p:nvSpPr>
          <p:cNvPr id="53253" name="Text Box 8"/>
          <p:cNvSpPr txBox="1">
            <a:spLocks noChangeArrowheads="1"/>
          </p:cNvSpPr>
          <p:nvPr/>
        </p:nvSpPr>
        <p:spPr bwMode="auto">
          <a:xfrm>
            <a:off x="0" y="3201988"/>
            <a:ext cx="2819400" cy="2225675"/>
          </a:xfrm>
          <a:prstGeom prst="rect">
            <a:avLst/>
          </a:prstGeom>
          <a:solidFill>
            <a:srgbClr val="00FFFF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000">
                <a:latin typeface="Arial" charset="0"/>
              </a:rPr>
              <a:t>Unapređivanje socijalno</a:t>
            </a:r>
          </a:p>
          <a:p>
            <a:r>
              <a:rPr lang="sr-Latn-CS" sz="2000">
                <a:latin typeface="Arial" charset="0"/>
              </a:rPr>
              <a:t>ekonomskih uslova: </a:t>
            </a:r>
          </a:p>
          <a:p>
            <a:r>
              <a:rPr lang="sr-Latn-CS" sz="2000">
                <a:latin typeface="Arial" charset="0"/>
              </a:rPr>
              <a:t>siromaštvo, obrazovanje,</a:t>
            </a:r>
          </a:p>
          <a:p>
            <a:r>
              <a:rPr lang="sr-Latn-CS" sz="2000">
                <a:latin typeface="Arial" charset="0"/>
              </a:rPr>
              <a:t>zapošljavanje, socijalne razlike</a:t>
            </a:r>
          </a:p>
        </p:txBody>
      </p:sp>
      <p:sp>
        <p:nvSpPr>
          <p:cNvPr id="53254" name="Text Box 9"/>
          <p:cNvSpPr txBox="1">
            <a:spLocks noChangeArrowheads="1"/>
          </p:cNvSpPr>
          <p:nvPr/>
        </p:nvSpPr>
        <p:spPr bwMode="auto">
          <a:xfrm>
            <a:off x="0" y="5851525"/>
            <a:ext cx="3141663" cy="1006475"/>
          </a:xfrm>
          <a:prstGeom prst="rect">
            <a:avLst/>
          </a:prstGeom>
          <a:solidFill>
            <a:srgbClr val="00FFFF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000">
                <a:latin typeface="Arial" charset="0"/>
              </a:rPr>
              <a:t>4 glavne strategije: politika, razvoj kapaciteta i kontrola diseminacija</a:t>
            </a:r>
          </a:p>
        </p:txBody>
      </p:sp>
      <p:sp>
        <p:nvSpPr>
          <p:cNvPr id="53255" name="Text Box 10"/>
          <p:cNvSpPr txBox="1">
            <a:spLocks noChangeArrowheads="1"/>
          </p:cNvSpPr>
          <p:nvPr/>
        </p:nvSpPr>
        <p:spPr bwMode="auto">
          <a:xfrm>
            <a:off x="6353175" y="1185863"/>
            <a:ext cx="2790825" cy="1311275"/>
          </a:xfrm>
          <a:prstGeom prst="rect">
            <a:avLst/>
          </a:prstGeom>
          <a:solidFill>
            <a:srgbClr val="00FFFF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000">
                <a:latin typeface="Arial" charset="0"/>
              </a:rPr>
              <a:t>Aktivnosti usmerene na 4 faktora: pušenje, ishrana, fizička aktivnost i alkohol</a:t>
            </a:r>
          </a:p>
        </p:txBody>
      </p:sp>
      <p:sp>
        <p:nvSpPr>
          <p:cNvPr id="53256" name="Text Box 11"/>
          <p:cNvSpPr txBox="1">
            <a:spLocks noChangeArrowheads="1"/>
          </p:cNvSpPr>
          <p:nvPr/>
        </p:nvSpPr>
        <p:spPr bwMode="auto">
          <a:xfrm>
            <a:off x="6311900" y="2809875"/>
            <a:ext cx="2832100" cy="1616075"/>
          </a:xfrm>
          <a:prstGeom prst="rect">
            <a:avLst/>
          </a:prstGeom>
          <a:solidFill>
            <a:srgbClr val="00FFFF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000">
                <a:latin typeface="Arial" charset="0"/>
              </a:rPr>
              <a:t>Redukcija 4 biološka</a:t>
            </a:r>
          </a:p>
          <a:p>
            <a:r>
              <a:rPr lang="sr-Latn-CS" sz="2000">
                <a:latin typeface="Arial" charset="0"/>
              </a:rPr>
              <a:t>rizična faktora:</a:t>
            </a:r>
          </a:p>
          <a:p>
            <a:r>
              <a:rPr lang="sr-Latn-CS" sz="2000">
                <a:latin typeface="Arial" charset="0"/>
              </a:rPr>
              <a:t>gojaznost, hipertenzija</a:t>
            </a:r>
          </a:p>
          <a:p>
            <a:r>
              <a:rPr lang="sr-Latn-CS" sz="2000">
                <a:latin typeface="Arial" charset="0"/>
              </a:rPr>
              <a:t>hiperlipidemija</a:t>
            </a:r>
          </a:p>
          <a:p>
            <a:r>
              <a:rPr lang="sr-Latn-CS" sz="2000">
                <a:latin typeface="Arial" charset="0"/>
              </a:rPr>
              <a:t>povišeni šećer</a:t>
            </a:r>
          </a:p>
        </p:txBody>
      </p:sp>
      <p:sp>
        <p:nvSpPr>
          <p:cNvPr id="53257" name="Text Box 12"/>
          <p:cNvSpPr txBox="1">
            <a:spLocks noChangeArrowheads="1"/>
          </p:cNvSpPr>
          <p:nvPr/>
        </p:nvSpPr>
        <p:spPr bwMode="auto">
          <a:xfrm>
            <a:off x="6311900" y="4843463"/>
            <a:ext cx="2832100" cy="2014537"/>
          </a:xfrm>
          <a:prstGeom prst="rect">
            <a:avLst/>
          </a:prstGeom>
          <a:solidFill>
            <a:srgbClr val="00FFFF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1800">
                <a:latin typeface="Arial" charset="0"/>
              </a:rPr>
              <a:t>4 integrisana strateška </a:t>
            </a:r>
          </a:p>
          <a:p>
            <a:r>
              <a:rPr lang="sr-Latn-CS" sz="1800">
                <a:latin typeface="Arial" charset="0"/>
              </a:rPr>
              <a:t>pristupa: smanjenje</a:t>
            </a:r>
          </a:p>
          <a:p>
            <a:r>
              <a:rPr lang="sr-Latn-CS" sz="1800">
                <a:latin typeface="Arial" charset="0"/>
              </a:rPr>
              <a:t>rizika u stanovništvu,</a:t>
            </a:r>
          </a:p>
          <a:p>
            <a:r>
              <a:rPr lang="sr-Latn-CS" sz="1800">
                <a:latin typeface="Arial" charset="0"/>
              </a:rPr>
              <a:t>smanjenje individualnog rizika, osposobljavanje primarne zdrav. zaštite, referalni sistem</a:t>
            </a:r>
          </a:p>
        </p:txBody>
      </p:sp>
      <p:sp>
        <p:nvSpPr>
          <p:cNvPr id="53258" name="Line 13"/>
          <p:cNvSpPr>
            <a:spLocks noChangeShapeType="1"/>
          </p:cNvSpPr>
          <p:nvPr/>
        </p:nvSpPr>
        <p:spPr bwMode="auto">
          <a:xfrm>
            <a:off x="3146425" y="6172200"/>
            <a:ext cx="3160713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9" name="Line 14"/>
          <p:cNvSpPr>
            <a:spLocks noChangeShapeType="1"/>
          </p:cNvSpPr>
          <p:nvPr/>
        </p:nvSpPr>
        <p:spPr bwMode="auto">
          <a:xfrm>
            <a:off x="2757488" y="1720850"/>
            <a:ext cx="3578225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0" name="Line 15"/>
          <p:cNvSpPr>
            <a:spLocks noChangeShapeType="1"/>
          </p:cNvSpPr>
          <p:nvPr/>
        </p:nvSpPr>
        <p:spPr bwMode="auto">
          <a:xfrm flipV="1">
            <a:off x="3173413" y="4773613"/>
            <a:ext cx="779462" cy="1076325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1" name="Line 16"/>
          <p:cNvSpPr>
            <a:spLocks noChangeShapeType="1"/>
          </p:cNvSpPr>
          <p:nvPr/>
        </p:nvSpPr>
        <p:spPr bwMode="auto">
          <a:xfrm>
            <a:off x="2757488" y="2422525"/>
            <a:ext cx="1076325" cy="887413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2" name="Line 17"/>
          <p:cNvSpPr>
            <a:spLocks noChangeShapeType="1"/>
          </p:cNvSpPr>
          <p:nvPr/>
        </p:nvSpPr>
        <p:spPr bwMode="auto">
          <a:xfrm flipV="1">
            <a:off x="2811463" y="4037013"/>
            <a:ext cx="442912" cy="127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3" name="Line 18"/>
          <p:cNvSpPr>
            <a:spLocks noChangeShapeType="1"/>
          </p:cNvSpPr>
          <p:nvPr/>
        </p:nvSpPr>
        <p:spPr bwMode="auto">
          <a:xfrm flipH="1">
            <a:off x="5381625" y="2193925"/>
            <a:ext cx="993775" cy="1033463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4" name="Line 19"/>
          <p:cNvSpPr>
            <a:spLocks noChangeShapeType="1"/>
          </p:cNvSpPr>
          <p:nvPr/>
        </p:nvSpPr>
        <p:spPr bwMode="auto">
          <a:xfrm flipH="1">
            <a:off x="5934075" y="4003675"/>
            <a:ext cx="349250" cy="14288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5" name="Line 20"/>
          <p:cNvSpPr>
            <a:spLocks noChangeShapeType="1"/>
          </p:cNvSpPr>
          <p:nvPr/>
        </p:nvSpPr>
        <p:spPr bwMode="auto">
          <a:xfrm flipH="1" flipV="1">
            <a:off x="5287963" y="4751388"/>
            <a:ext cx="995362" cy="1049337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6" name="Text Box 21"/>
          <p:cNvSpPr txBox="1">
            <a:spLocks noChangeArrowheads="1"/>
          </p:cNvSpPr>
          <p:nvPr/>
        </p:nvSpPr>
        <p:spPr bwMode="auto">
          <a:xfrm>
            <a:off x="3238500" y="6362700"/>
            <a:ext cx="2894013" cy="5175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1400">
                <a:solidFill>
                  <a:schemeClr val="bg1"/>
                </a:solidFill>
                <a:latin typeface="Arial" charset="0"/>
              </a:rPr>
              <a:t>Izvor: Preventing chronic disease WHO - 2006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10212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Clr>
                <a:schemeClr val="bg2"/>
              </a:buClr>
              <a:buNone/>
            </a:pPr>
            <a:r>
              <a:rPr lang="en-US" sz="2800" dirty="0" smtClean="0"/>
              <a:t>1. </a:t>
            </a:r>
            <a:r>
              <a:rPr lang="sr-Cyrl-CS" sz="2800" dirty="0" smtClean="0"/>
              <a:t>Целокупно становништво треба да буде снабдевено </a:t>
            </a:r>
            <a:r>
              <a:rPr lang="sr-Cyrl-CS" sz="2800" b="1" dirty="0" smtClean="0"/>
              <a:t>довољним количинама КВАЛИТЕТНИХ НАМИРНИЦА са приступачним ценама</a:t>
            </a:r>
            <a:r>
              <a:rPr lang="sr-Cyrl-CS" sz="2800" dirty="0" smtClean="0"/>
              <a:t>. </a:t>
            </a: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2800" dirty="0" smtClean="0"/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dirty="0" smtClean="0"/>
              <a:t>У те сврхе, у лабораторијама треба да се контролишу параметри квалитета намирница, као што су </a:t>
            </a:r>
          </a:p>
          <a:p>
            <a:pPr marL="990600" lvl="1" indent="-533400" algn="just">
              <a:lnSpc>
                <a:spcPct val="90000"/>
              </a:lnSpc>
              <a:buFontTx/>
              <a:buNone/>
            </a:pPr>
            <a:endParaRPr lang="sr-Cyrl-CS" dirty="0" smtClean="0"/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боја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мирис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укус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en-US" dirty="0" smtClean="0"/>
              <a:t>pH</a:t>
            </a:r>
            <a:r>
              <a:rPr lang="sr-Cyrl-CS" dirty="0" smtClean="0"/>
              <a:t> (киселост) и др.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41030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-36513" y="44450"/>
            <a:ext cx="9144001" cy="6858000"/>
          </a:xfrm>
          <a:prstGeom prst="rect">
            <a:avLst/>
          </a:prstGeom>
          <a:gradFill rotWithShape="1">
            <a:gsLst>
              <a:gs pos="0">
                <a:srgbClr val="005E76"/>
              </a:gs>
              <a:gs pos="50000">
                <a:srgbClr val="00CCFF"/>
              </a:gs>
              <a:gs pos="100000">
                <a:srgbClr val="005E7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r-Latn-CS" sz="1800">
              <a:solidFill>
                <a:srgbClr val="66FF66"/>
              </a:solidFill>
              <a:latin typeface="Arial" charset="0"/>
            </a:endParaRP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72682" y="361950"/>
          <a:ext cx="9071318" cy="6496050"/>
        </p:xfrm>
        <a:graphic>
          <a:graphicData uri="http://schemas.openxmlformats.org/presentationml/2006/ole">
            <p:oleObj spid="_x0000_s10242" name="Chart" r:id="rId3" imgW="7772271" imgH="5562569" progId="MSGraph.Chart.8">
              <p:embed followColorScheme="full"/>
            </p:oleObj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948488" y="2709863"/>
            <a:ext cx="10287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latin typeface="Arial" charset="0"/>
              </a:rPr>
              <a:t>p&lt;0,001</a:t>
            </a:r>
            <a:endParaRPr lang="en-US" sz="1800" b="1">
              <a:latin typeface="Arial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948488" y="3700463"/>
            <a:ext cx="10287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latin typeface="Arial" charset="0"/>
              </a:rPr>
              <a:t>p&lt;0,001</a:t>
            </a:r>
            <a:endParaRPr lang="en-US" sz="1800" b="1"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948488" y="5300663"/>
            <a:ext cx="10287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latin typeface="Arial" charset="0"/>
              </a:rPr>
              <a:t>p&lt;0,001</a:t>
            </a:r>
            <a:endParaRPr lang="en-US" sz="1800" b="1">
              <a:latin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2800" smtClean="0"/>
              <a:t>ULOGA RIZIČNIH FAKTORA U RAZVOJU KORONARNE BOLESTI</a:t>
            </a:r>
            <a:endParaRPr lang="en-US" sz="2800" smtClean="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92138" y="6453188"/>
            <a:ext cx="413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  <a:latin typeface="Arial" charset="0"/>
              </a:rPr>
              <a:t>I</a:t>
            </a:r>
            <a:r>
              <a:rPr lang="sr-Latn-CS" sz="1800" b="1">
                <a:solidFill>
                  <a:schemeClr val="bg1"/>
                </a:solidFill>
                <a:latin typeface="Arial" charset="0"/>
              </a:rPr>
              <a:t>z</a:t>
            </a:r>
            <a:r>
              <a:rPr lang="en-US" sz="1800" b="1">
                <a:solidFill>
                  <a:schemeClr val="bg1"/>
                </a:solidFill>
                <a:latin typeface="Arial" charset="0"/>
              </a:rPr>
              <a:t>vor</a:t>
            </a:r>
            <a:r>
              <a:rPr lang="sr-Latn-CS" sz="1800" b="1">
                <a:solidFill>
                  <a:schemeClr val="bg1"/>
                </a:solidFill>
                <a:latin typeface="Arial" charset="0"/>
              </a:rPr>
              <a:t>: KTL Health in all policies 2006</a:t>
            </a:r>
            <a:endParaRPr lang="en-U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5844" name="Oval 4"/>
          <p:cNvSpPr>
            <a:spLocks noChangeArrowheads="1"/>
          </p:cNvSpPr>
          <p:nvPr/>
        </p:nvSpPr>
        <p:spPr bwMode="auto">
          <a:xfrm>
            <a:off x="2268538" y="1557338"/>
            <a:ext cx="4535487" cy="45354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4427538" y="2565400"/>
            <a:ext cx="2232025" cy="22352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2843213" y="2060575"/>
            <a:ext cx="2017712" cy="1939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843213" y="3716338"/>
            <a:ext cx="1225550" cy="12938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3924300" y="3357563"/>
            <a:ext cx="1079500" cy="10795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3779838" y="4149725"/>
            <a:ext cx="1655762" cy="16557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30" name="Text Box 10"/>
          <p:cNvSpPr txBox="1">
            <a:spLocks noChangeArrowheads="1"/>
          </p:cNvSpPr>
          <p:nvPr/>
        </p:nvSpPr>
        <p:spPr bwMode="auto">
          <a:xfrm>
            <a:off x="0" y="1700213"/>
            <a:ext cx="2232025" cy="73183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Nedovoljna fizička aktivnost 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37%</a:t>
            </a:r>
            <a:endParaRPr 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 flipV="1">
            <a:off x="1619250" y="2565400"/>
            <a:ext cx="2232025" cy="503238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1979613" y="4365625"/>
            <a:ext cx="1439862" cy="4318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34925" y="4941888"/>
            <a:ext cx="2232025" cy="128111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>
                <a:solidFill>
                  <a:schemeClr val="bg1"/>
                </a:solidFill>
                <a:latin typeface="Arial" charset="0"/>
              </a:rPr>
              <a:t>Povišen krvni pritisak </a:t>
            </a:r>
            <a:br>
              <a:rPr lang="sr-Latn-CS" sz="1800" b="1">
                <a:solidFill>
                  <a:schemeClr val="bg1"/>
                </a:solidFill>
                <a:latin typeface="Arial" charset="0"/>
              </a:rPr>
            </a:br>
            <a:r>
              <a:rPr lang="sr-Latn-CS" sz="1800" b="1">
                <a:solidFill>
                  <a:schemeClr val="bg1"/>
                </a:solidFill>
                <a:latin typeface="Arial" charset="0"/>
              </a:rPr>
              <a:t>(&gt;140/90 mmHg) </a:t>
            </a:r>
            <a:r>
              <a:rPr lang="sr-Latn-CS" sz="2400" b="1">
                <a:solidFill>
                  <a:srgbClr val="FF0000"/>
                </a:solidFill>
                <a:latin typeface="Arial" charset="0"/>
              </a:rPr>
              <a:t>13%</a:t>
            </a:r>
            <a:endParaRPr lang="en-US" sz="24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 flipV="1">
            <a:off x="5580063" y="2636838"/>
            <a:ext cx="2016125" cy="10795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5" name="Text Box 15"/>
          <p:cNvSpPr txBox="1">
            <a:spLocks noChangeArrowheads="1"/>
          </p:cNvSpPr>
          <p:nvPr/>
        </p:nvSpPr>
        <p:spPr bwMode="auto">
          <a:xfrm>
            <a:off x="6911975" y="1628775"/>
            <a:ext cx="2232025" cy="100647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Povišen holesterol </a:t>
            </a:r>
            <a:br>
              <a:rPr lang="sr-Latn-CS" sz="1800" b="1">
                <a:solidFill>
                  <a:schemeClr val="bg1"/>
                </a:solidFill>
                <a:latin typeface="Arial" pitchFamily="34" charset="0"/>
              </a:rPr>
            </a:b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(&gt;5,2 mmol/l)</a:t>
            </a:r>
            <a:r>
              <a:rPr lang="sr-Latn-CS" sz="1800">
                <a:latin typeface="Arial" pitchFamily="34" charset="0"/>
              </a:rPr>
              <a:t> </a:t>
            </a:r>
            <a:r>
              <a:rPr lang="sr-Latn-C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46%</a:t>
            </a:r>
            <a:endParaRPr lang="en-US" sz="24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3936" name="Text Box 16"/>
          <p:cNvSpPr txBox="1">
            <a:spLocks noChangeArrowheads="1"/>
          </p:cNvSpPr>
          <p:nvPr/>
        </p:nvSpPr>
        <p:spPr bwMode="auto">
          <a:xfrm>
            <a:off x="6911975" y="4652963"/>
            <a:ext cx="2232025" cy="4572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Gojaznost</a:t>
            </a:r>
            <a:r>
              <a:rPr lang="sr-Latn-CS" sz="1800">
                <a:latin typeface="Arial" pitchFamily="34" charset="0"/>
              </a:rPr>
              <a:t> </a:t>
            </a:r>
            <a:r>
              <a:rPr lang="sr-Latn-CS" sz="24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6%</a:t>
            </a:r>
            <a:endParaRPr lang="en-US" sz="2400" b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4427538" y="3860800"/>
            <a:ext cx="2449512" cy="8636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8" name="Text Box 18"/>
          <p:cNvSpPr txBox="1">
            <a:spLocks noChangeArrowheads="1"/>
          </p:cNvSpPr>
          <p:nvPr/>
        </p:nvSpPr>
        <p:spPr bwMode="auto">
          <a:xfrm>
            <a:off x="6877050" y="6021388"/>
            <a:ext cx="2232025" cy="4572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Pušenje</a:t>
            </a:r>
            <a:r>
              <a:rPr lang="sr-Latn-CS" sz="1800">
                <a:latin typeface="Arial" pitchFamily="34" charset="0"/>
              </a:rPr>
              <a:t> </a:t>
            </a:r>
            <a:r>
              <a:rPr lang="sr-Latn-C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19%</a:t>
            </a: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>
            <a:off x="4572000" y="4868863"/>
            <a:ext cx="2232025" cy="1223962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z="2400" smtClean="0"/>
              <a:t>PROMENE </a:t>
            </a:r>
            <a:r>
              <a:rPr lang="en-US" sz="2400" smtClean="0"/>
              <a:t>MORTALITET</a:t>
            </a:r>
            <a:r>
              <a:rPr lang="sr-Latn-CS" sz="2400" smtClean="0"/>
              <a:t>A</a:t>
            </a:r>
            <a:r>
              <a:rPr lang="en-US" sz="2400" smtClean="0"/>
              <a:t> OD KARDIOVASKULARNIH BOLESTI </a:t>
            </a:r>
            <a:r>
              <a:rPr lang="sr-Latn-CS" sz="2400" smtClean="0"/>
              <a:t>U SEVERNOJ KARELIJI I FINSKOJ OD 1970 </a:t>
            </a:r>
            <a:r>
              <a:rPr lang="en-US" sz="2400" smtClean="0"/>
              <a:t>– 200</a:t>
            </a:r>
            <a:r>
              <a:rPr lang="sr-Latn-CS" sz="2400" smtClean="0"/>
              <a:t>2 KOD MUŠKARACA 35-64 GODINA STAROSTI</a:t>
            </a:r>
            <a:endParaRPr lang="en-US" sz="2400" smtClean="0"/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68313" y="1268413"/>
          <a:ext cx="8229600" cy="5324475"/>
        </p:xfrm>
        <a:graphic>
          <a:graphicData uri="http://schemas.openxmlformats.org/presentationml/2006/ole">
            <p:oleObj spid="_x0000_s12290" name="Chart" r:id="rId3" imgW="8229552" imgH="5324636" progId="MSGraph.Chart.8">
              <p:embed followColorScheme="full"/>
            </p:oleObj>
          </a:graphicData>
        </a:graphic>
      </p:graphicFrame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592138" y="6453188"/>
            <a:ext cx="413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  <a:latin typeface="Arial" charset="0"/>
              </a:rPr>
              <a:t>I</a:t>
            </a:r>
            <a:r>
              <a:rPr lang="sr-Latn-CS" sz="1800" b="1">
                <a:solidFill>
                  <a:schemeClr val="bg1"/>
                </a:solidFill>
                <a:latin typeface="Arial" charset="0"/>
              </a:rPr>
              <a:t>z</a:t>
            </a:r>
            <a:r>
              <a:rPr lang="en-US" sz="1800" b="1">
                <a:solidFill>
                  <a:schemeClr val="bg1"/>
                </a:solidFill>
                <a:latin typeface="Arial" charset="0"/>
              </a:rPr>
              <a:t>vor</a:t>
            </a:r>
            <a:r>
              <a:rPr lang="sr-Latn-CS" sz="1800" b="1">
                <a:solidFill>
                  <a:schemeClr val="bg1"/>
                </a:solidFill>
                <a:latin typeface="Arial" charset="0"/>
              </a:rPr>
              <a:t>: KTL Health in all policies 2006</a:t>
            </a:r>
            <a:endParaRPr lang="en-U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908175" y="1700213"/>
            <a:ext cx="3575050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solidFill>
                  <a:srgbClr val="0000FF"/>
                </a:solidFill>
                <a:latin typeface="Arial" charset="0"/>
              </a:rPr>
              <a:t>Početak projekta u Sev. Kareliji</a:t>
            </a:r>
            <a:endParaRPr lang="en-US" sz="18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 flipV="1">
            <a:off x="1908175" y="2276475"/>
            <a:ext cx="0" cy="3313113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 type="diamond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 flipV="1">
            <a:off x="2627313" y="3355975"/>
            <a:ext cx="0" cy="223361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diamond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5435600" y="3213100"/>
            <a:ext cx="2254250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solidFill>
                  <a:srgbClr val="0000FF"/>
                </a:solidFill>
                <a:latin typeface="Arial" charset="0"/>
              </a:rPr>
              <a:t>Sev. Karelija – 82%</a:t>
            </a:r>
            <a:endParaRPr lang="en-US" sz="18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5508625" y="4941888"/>
            <a:ext cx="1619250" cy="366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1800" b="1">
                <a:solidFill>
                  <a:schemeClr val="bg1"/>
                </a:solidFill>
                <a:latin typeface="Arial" charset="0"/>
              </a:rPr>
              <a:t>Finska – 75%</a:t>
            </a:r>
            <a:endParaRPr lang="en-U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771775" y="4508500"/>
            <a:ext cx="1223963" cy="9159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>
                <a:solidFill>
                  <a:schemeClr val="bg1"/>
                </a:solidFill>
                <a:latin typeface="Arial" charset="0"/>
              </a:rPr>
              <a:t>Početak projekta u Finskoj</a:t>
            </a:r>
            <a:endParaRPr lang="en-U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2322" y="3244334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CS" dirty="0" smtClean="0">
                <a:solidFill>
                  <a:srgbClr val="FFFF00"/>
                </a:solidFill>
                <a:latin typeface="Arial" charset="0"/>
              </a:rPr>
              <a:t>MONICA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 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RAMI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819"/>
          <a:stretch>
            <a:fillRect/>
          </a:stretch>
        </p:blipFill>
        <p:spPr>
          <a:xfrm>
            <a:off x="1447800" y="457200"/>
            <a:ext cx="6500813" cy="57864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БОЛЕСТИ ВАСКУЛАРНОГ СИСТЕМА-КВБ, ЦВБ, ПВБ</a:t>
            </a:r>
          </a:p>
          <a:p>
            <a:r>
              <a:rPr lang="sr-Cyrl-RS" dirty="0" smtClean="0"/>
              <a:t>ШЕЋЕРНА БОЛЕСТ</a:t>
            </a:r>
          </a:p>
          <a:p>
            <a:r>
              <a:rPr lang="sr-Cyrl-RS" dirty="0" smtClean="0"/>
              <a:t>АНЕМИЈА</a:t>
            </a:r>
          </a:p>
          <a:p>
            <a:r>
              <a:rPr lang="sr-Cyrl-RS" smtClean="0"/>
              <a:t>ХИПО И ХИПЕРВИТАМИНОЗЕ</a:t>
            </a:r>
            <a:endParaRPr lang="sr-Cyrl-RS" dirty="0" smtClean="0"/>
          </a:p>
          <a:p>
            <a:r>
              <a:rPr lang="sr-Cyrl-RS" dirty="0" smtClean="0"/>
              <a:t>ХИПЕРИНСУЛИНЕМИЈА</a:t>
            </a:r>
          </a:p>
          <a:p>
            <a:r>
              <a:rPr lang="sr-Cyrl-RS" dirty="0" smtClean="0"/>
              <a:t>МЕТАБОЛИЧКИ ПОРЕМЕЋАЈИ</a:t>
            </a:r>
          </a:p>
          <a:p>
            <a:r>
              <a:rPr lang="sr-Cyrl-RS" dirty="0" smtClean="0"/>
              <a:t>ХИПО И ХИПЕРТИРЕОИДИЗАМ</a:t>
            </a:r>
          </a:p>
          <a:p>
            <a:r>
              <a:rPr lang="sr-Cyrl-RS" dirty="0" smtClean="0"/>
              <a:t>БОЛЕСТИ ДИГЕСТИВНОГ ТРАКТА</a:t>
            </a:r>
          </a:p>
          <a:p>
            <a:r>
              <a:rPr lang="sr-Cyrl-RS" dirty="0" smtClean="0"/>
              <a:t>ОСТЕОПОРОЗА</a:t>
            </a:r>
          </a:p>
          <a:p>
            <a:r>
              <a:rPr lang="sr-Cyrl-RS" dirty="0" smtClean="0"/>
              <a:t>МАЛИГНЕ БОЛЕСТИ</a:t>
            </a:r>
          </a:p>
          <a:p>
            <a:r>
              <a:rPr lang="sr-Cyrl-RS" dirty="0" smtClean="0"/>
              <a:t>....</a:t>
            </a:r>
          </a:p>
          <a:p>
            <a:r>
              <a:rPr lang="sr-Cyrl-RS" dirty="0" smtClean="0"/>
              <a:t>....</a:t>
            </a:r>
          </a:p>
          <a:p>
            <a:r>
              <a:rPr lang="sr-Cyrl-RS" dirty="0" smtClean="0"/>
              <a:t>....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Дијетарне интервенције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Први запис</a:t>
            </a:r>
          </a:p>
          <a:p>
            <a:r>
              <a:rPr lang="sr-Cyrl-RS" dirty="0" smtClean="0"/>
              <a:t>Џејмс Линд 1753.год.-третман оболелих морнара од скорбута (7 група по 2 морнара-опоравак почео само у групи која је добијала цитрусе као додатак исхрани)</a:t>
            </a:r>
          </a:p>
          <a:p>
            <a:r>
              <a:rPr lang="sr-Cyrl-RS" dirty="0" smtClean="0"/>
              <a:t>Скорбут је први описао </a:t>
            </a:r>
            <a:r>
              <a:rPr lang="sr-Cyrl-RS" dirty="0" smtClean="0"/>
              <a:t>Хипократ</a:t>
            </a:r>
          </a:p>
          <a:p>
            <a:r>
              <a:rPr lang="sr-Cyrl-RS" dirty="0" smtClean="0"/>
              <a:t>ПРВА ГЛОБАЛНА ДИЈЕТАРНА ИНТЕРВЕНЦИЈА-ЈОДИРАЊЕ КУХИЊСКЕ СОЛИ!!!  </a:t>
            </a:r>
            <a:r>
              <a:rPr lang="sr-Cyrl-RS" smtClean="0"/>
              <a:t>о</a:t>
            </a:r>
            <a:r>
              <a:rPr lang="sr-Cyrl-RS" smtClean="0"/>
              <a:t>д друге половине ХХ века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Болести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Болести преносиве храном</a:t>
            </a:r>
          </a:p>
          <a:p>
            <a:r>
              <a:rPr lang="sr-Cyrl-RS" dirty="0" smtClean="0"/>
              <a:t>Алиментарне алергије и интолеранције</a:t>
            </a:r>
          </a:p>
          <a:p>
            <a:r>
              <a:rPr lang="sr-Cyrl-RS" dirty="0" smtClean="0"/>
              <a:t>Недостаци макро или микронутритијената</a:t>
            </a:r>
          </a:p>
          <a:p>
            <a:r>
              <a:rPr lang="sr-Cyrl-RS" dirty="0" smtClean="0"/>
              <a:t>Поремећаји метаболизма макро и микронутритијената</a:t>
            </a:r>
          </a:p>
          <a:p>
            <a:r>
              <a:rPr lang="sr-Cyrl-RS" dirty="0" smtClean="0"/>
              <a:t>ПЕД (протеинско-енергетски дефицит)</a:t>
            </a:r>
          </a:p>
          <a:p>
            <a:r>
              <a:rPr lang="sr-Cyrl-RS" dirty="0" smtClean="0"/>
              <a:t>Гојазност </a:t>
            </a:r>
          </a:p>
          <a:p>
            <a:r>
              <a:rPr lang="sr-Cyrl-RS" dirty="0" smtClean="0"/>
              <a:t>Ментално условљени поремећаји исхране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,,скривене глади,,</a:t>
            </a:r>
          </a:p>
          <a:p>
            <a:pPr>
              <a:buNone/>
            </a:pPr>
            <a:r>
              <a:rPr lang="sr-Cyrl-RS" dirty="0" smtClean="0"/>
              <a:t>глад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Фактори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Састав хране</a:t>
            </a:r>
          </a:p>
          <a:p>
            <a:r>
              <a:rPr lang="sr-Cyrl-RS" dirty="0" smtClean="0"/>
              <a:t>Контаминација хране-здравствена безбедност</a:t>
            </a:r>
          </a:p>
          <a:p>
            <a:r>
              <a:rPr lang="sr-Cyrl-RS" dirty="0" smtClean="0"/>
              <a:t>Начин припреме хране, чувања, дистрибуције</a:t>
            </a:r>
          </a:p>
          <a:p>
            <a:r>
              <a:rPr lang="sr-Cyrl-RS" dirty="0" smtClean="0"/>
              <a:t>Конзумација хране</a:t>
            </a:r>
          </a:p>
          <a:p>
            <a:r>
              <a:rPr lang="sr-Cyrl-RS" dirty="0" smtClean="0"/>
              <a:t>Квалитет и квантитет исхране</a:t>
            </a:r>
          </a:p>
          <a:p>
            <a:endParaRPr lang="sr-Cyrl-RS" dirty="0"/>
          </a:p>
          <a:p>
            <a:r>
              <a:rPr lang="sr-Cyrl-RS" dirty="0" smtClean="0"/>
              <a:t>Узраст</a:t>
            </a:r>
          </a:p>
          <a:p>
            <a:r>
              <a:rPr lang="sr-Cyrl-RS" dirty="0" smtClean="0"/>
              <a:t>Пол</a:t>
            </a:r>
          </a:p>
          <a:p>
            <a:r>
              <a:rPr lang="sr-Cyrl-RS" dirty="0" smtClean="0"/>
              <a:t>Здравствено стање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RS" dirty="0" smtClean="0"/>
              <a:t>ИСХРАНА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b="1" dirty="0" smtClean="0"/>
          </a:p>
          <a:p>
            <a:pPr algn="ctr">
              <a:buNone/>
            </a:pPr>
            <a:endParaRPr lang="sr-Cyrl-RS" b="1" dirty="0"/>
          </a:p>
          <a:p>
            <a:pPr algn="ctr">
              <a:buNone/>
            </a:pPr>
            <a:r>
              <a:rPr lang="sr-Cyrl-RS" b="1" dirty="0" smtClean="0"/>
              <a:t>ЗДРАВЉЕ</a:t>
            </a:r>
          </a:p>
          <a:p>
            <a:pPr algn="ctr"/>
            <a:endParaRPr lang="sr-Cyrl-RS" b="1" dirty="0" smtClean="0"/>
          </a:p>
          <a:p>
            <a:pPr algn="ctr">
              <a:buNone/>
            </a:pPr>
            <a:endParaRPr lang="sr-Cyrl-RS" b="1" dirty="0" smtClean="0"/>
          </a:p>
          <a:p>
            <a:pPr algn="ctr">
              <a:buNone/>
            </a:pPr>
            <a:r>
              <a:rPr lang="sr-Cyrl-RS" b="1" dirty="0" smtClean="0"/>
              <a:t>БОЛЕСТ</a:t>
            </a:r>
            <a:endParaRPr lang="en-US" b="1" dirty="0"/>
          </a:p>
        </p:txBody>
      </p:sp>
      <p:sp>
        <p:nvSpPr>
          <p:cNvPr id="4" name="Down Arrow 3"/>
          <p:cNvSpPr/>
          <p:nvPr/>
        </p:nvSpPr>
        <p:spPr>
          <a:xfrm>
            <a:off x="4343400" y="1752600"/>
            <a:ext cx="4572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724400" y="3505200"/>
            <a:ext cx="304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4343400" y="3657600"/>
            <a:ext cx="990600" cy="519351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81650"/>
          </a:xfrm>
        </p:spPr>
        <p:txBody>
          <a:bodyPr/>
          <a:lstStyle/>
          <a:p>
            <a:pPr marL="533400" indent="-533400" algn="just">
              <a:buFont typeface="Wingdings" pitchFamily="2" charset="2"/>
              <a:buNone/>
            </a:pPr>
            <a:r>
              <a:rPr lang="en-US" sz="2800" b="1" dirty="0" smtClean="0"/>
              <a:t>2.</a:t>
            </a:r>
            <a:r>
              <a:rPr lang="en-US" sz="2800" dirty="0" smtClean="0"/>
              <a:t> </a:t>
            </a:r>
            <a:r>
              <a:rPr lang="sr-Cyrl-CS" sz="2800" dirty="0" smtClean="0"/>
              <a:t>Врло је битно да </a:t>
            </a:r>
            <a:r>
              <a:rPr lang="sr-Cyrl-CS" sz="2800" b="1" dirty="0" smtClean="0"/>
              <a:t>све намирнице буду ЗДРАВСТВЕНО БЕЗБЕДНЕ</a:t>
            </a:r>
            <a:r>
              <a:rPr lang="sr-Cyrl-CS" sz="2800" dirty="0" smtClean="0"/>
              <a:t>.</a:t>
            </a:r>
          </a:p>
          <a:p>
            <a:pPr marL="533400" indent="-533400" algn="just">
              <a:buFont typeface="Wingdings" pitchFamily="2" charset="2"/>
              <a:buNone/>
            </a:pPr>
            <a:endParaRPr lang="sr-Cyrl-CS" sz="2800" dirty="0" smtClean="0"/>
          </a:p>
          <a:p>
            <a:pPr marL="533400" indent="-533400" algn="just">
              <a:buFont typeface="Wingdings" pitchFamily="2" charset="2"/>
              <a:buNone/>
            </a:pPr>
            <a:r>
              <a:rPr lang="sr-Cyrl-CS" sz="2800" dirty="0" smtClean="0"/>
              <a:t>	То значи да намирнице не треба да буду загађене-контаминиране штетним агенсима који могу да оштете здравље људи: </a:t>
            </a:r>
          </a:p>
          <a:p>
            <a:pPr marL="533400" indent="-533400" algn="just">
              <a:buFont typeface="Wingdings" pitchFamily="2" charset="2"/>
              <a:buNone/>
            </a:pPr>
            <a:endParaRPr lang="sr-Cyrl-CS" sz="2800" dirty="0" smtClean="0"/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ФИЗИЧКИМ</a:t>
            </a: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endParaRPr lang="sr-Cyrl-CS" b="1" dirty="0" smtClean="0"/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ХЕМИЈСКИМ</a:t>
            </a:r>
            <a:r>
              <a:rPr lang="sr-Cyrl-CS" dirty="0" smtClean="0"/>
              <a:t> 	</a:t>
            </a:r>
            <a:r>
              <a:rPr lang="sr-Cyrl-CS" sz="1800" dirty="0" smtClean="0"/>
              <a:t>(тешким металима, пестицидима, </a:t>
            </a:r>
          </a:p>
          <a:p>
            <a:pPr marL="1714500" lvl="3" indent="-342900" algn="just">
              <a:buFont typeface="Wingdings" pitchFamily="2" charset="2"/>
              <a:buNone/>
            </a:pPr>
            <a:r>
              <a:rPr lang="sr-Cyrl-CS" sz="1800" dirty="0" smtClean="0"/>
              <a:t>			   	хормонима, антибиотицима и др.)</a:t>
            </a: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БИОЛОШКИМ</a:t>
            </a:r>
            <a:r>
              <a:rPr lang="sr-Cyrl-CS" dirty="0" smtClean="0"/>
              <a:t> </a:t>
            </a:r>
            <a:r>
              <a:rPr lang="sr-Cyrl-CS" sz="1800" dirty="0" smtClean="0"/>
              <a:t>(бактеријама, вирусима, 			     	паразитима, гљивицама)</a:t>
            </a:r>
            <a:r>
              <a:rPr lang="sr-Cyrl-CS" dirty="0" smtClean="0"/>
              <a:t>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26344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85875"/>
            <a:ext cx="8229600" cy="53657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/>
              <a:t>3.</a:t>
            </a:r>
            <a:r>
              <a:rPr lang="en-US" sz="2800" dirty="0" smtClean="0"/>
              <a:t> </a:t>
            </a:r>
            <a:r>
              <a:rPr lang="sr-Cyrl-CS" sz="2800" dirty="0" smtClean="0"/>
              <a:t>Следећи, врло важан аспект правилне исхране, је </a:t>
            </a:r>
            <a:r>
              <a:rPr lang="sr-Cyrl-CS" sz="2800" b="1" dirty="0" smtClean="0"/>
              <a:t>добро ИЗБАЛАНСИРАН унос нутриенса</a:t>
            </a:r>
            <a:r>
              <a:rPr lang="sr-Cyrl-CS" sz="2800" dirty="0" smtClean="0"/>
              <a:t>, односно хранљивих састојака у свакодневној исхрани.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sr-Cyrl-CS" sz="2800" dirty="0" smtClean="0"/>
          </a:p>
          <a:p>
            <a:pPr lvl="2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sz="2800" dirty="0" smtClean="0"/>
              <a:t>То значи да исхрана треба да </a:t>
            </a:r>
            <a:r>
              <a:rPr lang="sr-Cyrl-CS" sz="2800" b="1" dirty="0" smtClean="0"/>
              <a:t>обезбеди ОПТИМАЛАН унос свих хранљивих супстанци</a:t>
            </a:r>
            <a:r>
              <a:rPr lang="sr-Cyrl-CS" sz="2800" dirty="0" smtClean="0"/>
              <a:t>, беланчевина, масти, угљених хидрата, витамина и минерала, као и оптималан енергетски унос, потребних за задовољење физичких и интелектуалних послова.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sr-Latn-C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7916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sr-Cyrl-RS" smtClean="0"/>
              <a:t>Хранљиве материје</a:t>
            </a:r>
          </a:p>
          <a:p>
            <a:r>
              <a:rPr lang="sr-Cyrl-RS" smtClean="0"/>
              <a:t>Градивне материје</a:t>
            </a:r>
          </a:p>
          <a:p>
            <a:r>
              <a:rPr lang="sr-Cyrl-RS" smtClean="0"/>
              <a:t>Енергетске материје</a:t>
            </a:r>
          </a:p>
          <a:p>
            <a:r>
              <a:rPr lang="sr-Cyrl-RS" smtClean="0"/>
              <a:t>Заштитне материје</a:t>
            </a:r>
          </a:p>
          <a:p>
            <a:endParaRPr lang="sr-Cyrl-RS" smtClean="0"/>
          </a:p>
          <a:p>
            <a:pPr algn="ctr">
              <a:buFontTx/>
              <a:buNone/>
            </a:pPr>
            <a:r>
              <a:rPr lang="sr-Cyrl-RS" smtClean="0"/>
              <a:t>Нутритијенти:</a:t>
            </a:r>
          </a:p>
          <a:p>
            <a:r>
              <a:rPr lang="sr-Cyrl-RS" smtClean="0"/>
              <a:t>Макронутритијенти</a:t>
            </a:r>
          </a:p>
          <a:p>
            <a:r>
              <a:rPr lang="sr-Cyrl-RS" smtClean="0"/>
              <a:t>Микронутритијенти </a:t>
            </a:r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xmlns="" val="3033773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2323</Words>
  <Application>Microsoft Office PowerPoint</Application>
  <PresentationFormat>On-screen Show (4:3)</PresentationFormat>
  <Paragraphs>581</Paragraphs>
  <Slides>68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1" baseType="lpstr">
      <vt:lpstr>Office Theme</vt:lpstr>
      <vt:lpstr>Chart</vt:lpstr>
      <vt:lpstr>Acrobat Document</vt:lpstr>
      <vt:lpstr>ИП6-ПРЕВЕНТИВНА МЕДИЦИНА</vt:lpstr>
      <vt:lpstr>  ИСХРАНА = ЖИВОТ     </vt:lpstr>
      <vt:lpstr>Slide 3</vt:lpstr>
      <vt:lpstr>Slide 4</vt:lpstr>
      <vt:lpstr>Slide 5</vt:lpstr>
      <vt:lpstr>Slide 6</vt:lpstr>
      <vt:lpstr>Slide 7</vt:lpstr>
      <vt:lpstr>Slide 8</vt:lpstr>
      <vt:lpstr>Slide 9</vt:lpstr>
      <vt:lpstr>ПРАВИЛНА ИСХРАНА</vt:lpstr>
      <vt:lpstr>ОСНОВА- ЕНЕРГЕТСКИ УНОС</vt:lpstr>
      <vt:lpstr>Slide 12</vt:lpstr>
      <vt:lpstr>Slide 13</vt:lpstr>
      <vt:lpstr>узорковање</vt:lpstr>
      <vt:lpstr>Дијетопрофилакса </vt:lpstr>
      <vt:lpstr>Дијетотерапија </vt:lpstr>
      <vt:lpstr>Slide 17</vt:lpstr>
      <vt:lpstr>ОПТИМАЛНО = БАЛАНСИРАНО / ПРАВИЛНО</vt:lpstr>
      <vt:lpstr>Slide 19</vt:lpstr>
      <vt:lpstr>Slide 20</vt:lpstr>
      <vt:lpstr>Slide 21</vt:lpstr>
      <vt:lpstr>Slide 22</vt:lpstr>
      <vt:lpstr>Slide 23</vt:lpstr>
      <vt:lpstr>Slide 24</vt:lpstr>
      <vt:lpstr>Функционална храна-намирнице</vt:lpstr>
      <vt:lpstr>Дијететске намирнице</vt:lpstr>
      <vt:lpstr>Slide 27</vt:lpstr>
      <vt:lpstr> ДИЈЕТЕТСКИ СУПЛЕМЕНТИ</vt:lpstr>
      <vt:lpstr>Дијететски производи зависно од састава и намене, стављају се у промет као: </vt:lpstr>
      <vt:lpstr>Slide 30</vt:lpstr>
      <vt:lpstr>Slide 31</vt:lpstr>
      <vt:lpstr>Slide 32</vt:lpstr>
      <vt:lpstr>Slide 33</vt:lpstr>
      <vt:lpstr>Slide 34</vt:lpstr>
      <vt:lpstr>ЗАКОНСКА РЕГУЛАТИВА</vt:lpstr>
      <vt:lpstr>Slide 36</vt:lpstr>
      <vt:lpstr>Slide 37</vt:lpstr>
      <vt:lpstr>Макронутритијенти </vt:lpstr>
      <vt:lpstr>Микронутритијенти </vt:lpstr>
      <vt:lpstr>Микронутритијенти</vt:lpstr>
      <vt:lpstr>ИСХРАНА</vt:lpstr>
      <vt:lpstr>ИСТОРИЈА ИСХРАНЕ-ХРАНА КАО РИЗИКОФАКТОР ЗА ХНБ</vt:lpstr>
      <vt:lpstr>Slide 43</vt:lpstr>
      <vt:lpstr>ИСТРАЖИВАЊА</vt:lpstr>
      <vt:lpstr>Diet-heart hipoteza</vt:lpstr>
      <vt:lpstr>Slide 46</vt:lpstr>
      <vt:lpstr>  Faktori rizika za nastanak KBV</vt:lpstr>
      <vt:lpstr>  Potencijalni pozitivni efekti gubitka 10 kg  </vt:lpstr>
      <vt:lpstr>Фактори исхране и нивои LDL-C холестерола</vt:lpstr>
      <vt:lpstr>Faktori koji utiču na hipertenziju</vt:lpstr>
      <vt:lpstr>Dijetarne intervencije  DASH(Dietary Approaches to Stop Hypertension) i TLC (Therapeutic Lifestyle Changes) </vt:lpstr>
      <vt:lpstr>Slide 52</vt:lpstr>
      <vt:lpstr>Slide 53</vt:lpstr>
      <vt:lpstr>Vitamin B6, B12 i folna kiselina</vt:lpstr>
      <vt:lpstr>Истраживања </vt:lpstr>
      <vt:lpstr>Slide 56</vt:lpstr>
      <vt:lpstr>Slide 57</vt:lpstr>
      <vt:lpstr>Slide 58</vt:lpstr>
      <vt:lpstr>Preporuka CINDI programa za evropsku strategiju prevencije i kontrole hroničnih bolesti </vt:lpstr>
      <vt:lpstr>Slide 60</vt:lpstr>
      <vt:lpstr>ULOGA RIZIČNIH FAKTORA U RAZVOJU KORONARNE BOLESTI</vt:lpstr>
      <vt:lpstr>PROMENE MORTALITETA OD KARDIOVASKULARNIH BOLESTI U SEVERNOJ KARELIJI I FINSKOJ OD 1970 – 2002 KOD MUŠKARACA 35-64 GODINA STAROSTI</vt:lpstr>
      <vt:lpstr>Slide 63</vt:lpstr>
      <vt:lpstr>Slide 64</vt:lpstr>
      <vt:lpstr>Дијетарне интервенције</vt:lpstr>
      <vt:lpstr>Болести </vt:lpstr>
      <vt:lpstr>Фактори </vt:lpstr>
      <vt:lpstr>ИСХРАНА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ИП6-ПРЕВЕНТИВНА МЕДИЦИНА</dc:title>
  <dc:creator>nelad</dc:creator>
  <cp:lastModifiedBy>nelad</cp:lastModifiedBy>
  <cp:revision>19</cp:revision>
  <dcterms:created xsi:type="dcterms:W3CDTF">2020-04-02T11:08:28Z</dcterms:created>
  <dcterms:modified xsi:type="dcterms:W3CDTF">2020-04-02T18:04:45Z</dcterms:modified>
</cp:coreProperties>
</file>